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2" r:id="rId6"/>
    <p:sldId id="278" r:id="rId7"/>
    <p:sldId id="264" r:id="rId8"/>
    <p:sldId id="265" r:id="rId9"/>
    <p:sldId id="270" r:id="rId10"/>
    <p:sldId id="271" r:id="rId11"/>
    <p:sldId id="272" r:id="rId12"/>
    <p:sldId id="273" r:id="rId13"/>
    <p:sldId id="274" r:id="rId14"/>
    <p:sldId id="275" r:id="rId15"/>
    <p:sldId id="276" r:id="rId16"/>
    <p:sldId id="27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930B"/>
    <a:srgbClr val="27F179"/>
    <a:srgbClr val="C66210"/>
    <a:srgbClr val="1EBE9B"/>
    <a:srgbClr val="CE56F4"/>
    <a:srgbClr val="E67E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IVY%20PRO%20SCHOOL\Excel\Research\Portfolio%20project\Fresh%20data\Research%20data%20coffeeOrdersData%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IVY%20PRO%20SCHOOL\Excel\Research\Portfolio%20project\Fresh%20data\Research%20data%20coffeeOrdersData%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IVY%20PRO%20SCHOOL\Excel\Research\Portfolio%20project\Fresh%20data\Research%20data%20coffeeOrdersData%20(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[Research data coffeeOrdersData (1).xlsx]Pivot Table!YOY change in customer frequency(2)</c:name>
    <c:fmtId val="26"/>
  </c:pivotSource>
  <c:chart>
    <c:autoTitleDeleted val="1"/>
    <c:pivotFmts>
      <c:pivotFmt>
        <c:idx val="0"/>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layout>
            <c:manualLayout>
              <c:x val="-1.2083333333333435E-2"/>
              <c:y val="-0.15505796150481199"/>
            </c:manualLayout>
          </c:layout>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layout>
            <c:manualLayout>
              <c:x val="-0.10192366579177603"/>
              <c:y val="-0.11802092446777486"/>
            </c:manualLayout>
          </c:layout>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layout>
            <c:manualLayout>
              <c:x val="-0.18325699912510937"/>
              <c:y val="-5.3206109652960049E-2"/>
            </c:manualLayout>
          </c:layout>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layout>
            <c:manualLayout>
              <c:x val="-0.10192366579177603"/>
              <c:y val="-0.11802092446777486"/>
            </c:manualLayout>
          </c:layout>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layout>
            <c:manualLayout>
              <c:x val="-0.18325699912510937"/>
              <c:y val="-5.3206109652960049E-2"/>
            </c:manualLayout>
          </c:layout>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layout>
            <c:manualLayout>
              <c:x val="-1.2083333333333435E-2"/>
              <c:y val="-0.15505796150481199"/>
            </c:manualLayout>
          </c:layout>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layout>
            <c:manualLayout>
              <c:x val="-0.10192366579177603"/>
              <c:y val="-0.11802092446777486"/>
            </c:manualLayout>
          </c:layout>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layout>
            <c:manualLayout>
              <c:x val="-0.18325699912510937"/>
              <c:y val="-5.3206109652960049E-2"/>
            </c:manualLayout>
          </c:layout>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rgbClr val="00B050"/>
            </a:solidFill>
            <a:round/>
          </a:ln>
          <a:effectLst/>
        </c:spPr>
        <c:marker>
          <c:symbol val="circle"/>
          <c:size val="5"/>
          <c:spPr>
            <a:solidFill>
              <a:srgbClr val="00B050"/>
            </a:solidFill>
            <a:ln w="9525">
              <a:solidFill>
                <a:srgbClr val="00B050"/>
              </a:solidFill>
            </a:ln>
            <a:effectLst/>
          </c:spPr>
        </c:marker>
        <c:dLbl>
          <c:idx val="0"/>
          <c:layout>
            <c:manualLayout>
              <c:x val="-1.2083333333333435E-2"/>
              <c:y val="-0.15505796150481199"/>
            </c:manualLayout>
          </c:layout>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
          <c:y val="3.4362661189090496E-2"/>
          <c:w val="0.99922953426442129"/>
          <c:h val="0.89814814814814814"/>
        </c:manualLayout>
      </c:layout>
      <c:lineChart>
        <c:grouping val="stacked"/>
        <c:varyColors val="0"/>
        <c:ser>
          <c:idx val="0"/>
          <c:order val="0"/>
          <c:tx>
            <c:strRef>
              <c:f>'Pivot Table'!$B$20</c:f>
              <c:strCache>
                <c:ptCount val="1"/>
                <c:pt idx="0">
                  <c:v>Total</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dPt>
            <c:idx val="1"/>
            <c:marker>
              <c:symbol val="circle"/>
              <c:size val="5"/>
              <c:spPr>
                <a:solidFill>
                  <a:srgbClr val="00B050"/>
                </a:solidFill>
                <a:ln w="9525">
                  <a:solidFill>
                    <a:srgbClr val="00B050"/>
                  </a:solidFill>
                </a:ln>
                <a:effectLst/>
              </c:spPr>
            </c:marker>
            <c:bubble3D val="0"/>
            <c:spPr>
              <a:ln w="28575" cap="rnd">
                <a:solidFill>
                  <a:srgbClr val="00B050"/>
                </a:solidFill>
                <a:round/>
              </a:ln>
              <a:effectLst/>
            </c:spPr>
            <c:extLst>
              <c:ext xmlns:c16="http://schemas.microsoft.com/office/drawing/2014/chart" uri="{C3380CC4-5D6E-409C-BE32-E72D297353CC}">
                <c16:uniqueId val="{00000001-E0D3-4BFC-AE1F-6C0C95A07273}"/>
              </c:ext>
            </c:extLst>
          </c:dPt>
          <c:dPt>
            <c:idx val="2"/>
            <c:marker>
              <c:symbol val="circle"/>
              <c:size val="5"/>
              <c:spPr>
                <a:solidFill>
                  <a:srgbClr val="00B050"/>
                </a:solidFill>
                <a:ln w="9525">
                  <a:solidFill>
                    <a:srgbClr val="00B050"/>
                  </a:solidFill>
                </a:ln>
                <a:effectLst/>
              </c:spPr>
            </c:marker>
            <c:bubble3D val="0"/>
            <c:spPr>
              <a:ln w="28575" cap="rnd">
                <a:solidFill>
                  <a:srgbClr val="00B050"/>
                </a:solidFill>
                <a:round/>
              </a:ln>
              <a:effectLst/>
            </c:spPr>
            <c:extLst>
              <c:ext xmlns:c16="http://schemas.microsoft.com/office/drawing/2014/chart" uri="{C3380CC4-5D6E-409C-BE32-E72D297353CC}">
                <c16:uniqueId val="{00000003-E0D3-4BFC-AE1F-6C0C95A07273}"/>
              </c:ext>
            </c:extLst>
          </c:dPt>
          <c:dPt>
            <c:idx val="3"/>
            <c:marker>
              <c:symbol val="circle"/>
              <c:size val="5"/>
              <c:spPr>
                <a:solidFill>
                  <a:srgbClr val="00B050"/>
                </a:solidFill>
                <a:ln w="9525">
                  <a:solidFill>
                    <a:srgbClr val="00B050"/>
                  </a:solidFill>
                </a:ln>
                <a:effectLst/>
              </c:spPr>
            </c:marker>
            <c:bubble3D val="0"/>
            <c:spPr>
              <a:ln w="28575" cap="rnd">
                <a:solidFill>
                  <a:srgbClr val="00B050"/>
                </a:solidFill>
                <a:round/>
              </a:ln>
              <a:effectLst/>
            </c:spPr>
            <c:extLst>
              <c:ext xmlns:c16="http://schemas.microsoft.com/office/drawing/2014/chart" uri="{C3380CC4-5D6E-409C-BE32-E72D297353CC}">
                <c16:uniqueId val="{00000005-E0D3-4BFC-AE1F-6C0C95A07273}"/>
              </c:ext>
            </c:extLst>
          </c:dPt>
          <c:dLbls>
            <c:dLbl>
              <c:idx val="1"/>
              <c:layout>
                <c:manualLayout>
                  <c:x val="-0.10192366579177603"/>
                  <c:y val="-0.1180209244677748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0D3-4BFC-AE1F-6C0C95A07273}"/>
                </c:ext>
              </c:extLst>
            </c:dLbl>
            <c:dLbl>
              <c:idx val="2"/>
              <c:layout>
                <c:manualLayout>
                  <c:x val="-0.18325699912510937"/>
                  <c:y val="-5.32061096529600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0D3-4BFC-AE1F-6C0C95A07273}"/>
                </c:ext>
              </c:extLst>
            </c:dLbl>
            <c:dLbl>
              <c:idx val="3"/>
              <c:layout>
                <c:manualLayout>
                  <c:x val="-1.2083333333333435E-2"/>
                  <c:y val="-0.1550579615048119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0D3-4BFC-AE1F-6C0C95A07273}"/>
                </c:ext>
              </c:extLst>
            </c:dLbl>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Table'!$A$21:$A$25</c:f>
              <c:strCache>
                <c:ptCount val="4"/>
                <c:pt idx="0">
                  <c:v>2019</c:v>
                </c:pt>
                <c:pt idx="1">
                  <c:v>2020</c:v>
                </c:pt>
                <c:pt idx="2">
                  <c:v>2021</c:v>
                </c:pt>
                <c:pt idx="3">
                  <c:v>2022</c:v>
                </c:pt>
              </c:strCache>
            </c:strRef>
          </c:cat>
          <c:val>
            <c:numRef>
              <c:f>'Pivot Table'!$B$21:$B$25</c:f>
              <c:numCache>
                <c:formatCode>0.00%</c:formatCode>
                <c:ptCount val="4"/>
                <c:pt idx="1">
                  <c:v>1.5444015444015444E-2</c:v>
                </c:pt>
                <c:pt idx="2">
                  <c:v>0.20463320463320464</c:v>
                </c:pt>
                <c:pt idx="3">
                  <c:v>-0.35907335907335908</c:v>
                </c:pt>
              </c:numCache>
            </c:numRef>
          </c:val>
          <c:smooth val="0"/>
          <c:extLst>
            <c:ext xmlns:c16="http://schemas.microsoft.com/office/drawing/2014/chart" uri="{C3380CC4-5D6E-409C-BE32-E72D297353CC}">
              <c16:uniqueId val="{00000006-E0D3-4BFC-AE1F-6C0C95A07273}"/>
            </c:ext>
          </c:extLst>
        </c:ser>
        <c:dLbls>
          <c:dLblPos val="t"/>
          <c:showLegendKey val="0"/>
          <c:showVal val="1"/>
          <c:showCatName val="0"/>
          <c:showSerName val="0"/>
          <c:showPercent val="0"/>
          <c:showBubbleSize val="0"/>
        </c:dLbls>
        <c:marker val="1"/>
        <c:smooth val="0"/>
        <c:axId val="251179472"/>
        <c:axId val="251182352"/>
      </c:lineChart>
      <c:catAx>
        <c:axId val="251179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51182352"/>
        <c:crosses val="autoZero"/>
        <c:auto val="1"/>
        <c:lblAlgn val="ctr"/>
        <c:lblOffset val="100"/>
        <c:noMultiLvlLbl val="0"/>
      </c:catAx>
      <c:valAx>
        <c:axId val="251182352"/>
        <c:scaling>
          <c:orientation val="minMax"/>
        </c:scaling>
        <c:delete val="1"/>
        <c:axPos val="l"/>
        <c:numFmt formatCode="0.00%" sourceLinked="1"/>
        <c:majorTickMark val="none"/>
        <c:minorTickMark val="none"/>
        <c:tickLblPos val="nextTo"/>
        <c:crossAx val="251179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[Research data coffeeOrdersData (1).xlsx]Pivot Table!Percentage of sales by coffeetype(9)</c:name>
    <c:fmtId val="7"/>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581888997795109"/>
          <c:y val="7.2006426242982965E-2"/>
          <c:w val="0.70674781277340337"/>
          <c:h val="0.8416746864975212"/>
        </c:manualLayout>
      </c:layout>
      <c:barChart>
        <c:barDir val="col"/>
        <c:grouping val="clustered"/>
        <c:varyColors val="0"/>
        <c:ser>
          <c:idx val="0"/>
          <c:order val="0"/>
          <c:tx>
            <c:strRef>
              <c:f>'Pivot Table'!$B$114:$B$115</c:f>
              <c:strCache>
                <c:ptCount val="1"/>
                <c:pt idx="0">
                  <c:v>Dark</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Table'!$A$116:$A$120</c:f>
              <c:strCache>
                <c:ptCount val="4"/>
                <c:pt idx="0">
                  <c:v>Arabica</c:v>
                </c:pt>
                <c:pt idx="1">
                  <c:v>Excelsa</c:v>
                </c:pt>
                <c:pt idx="2">
                  <c:v>Liberica</c:v>
                </c:pt>
                <c:pt idx="3">
                  <c:v>Robusta</c:v>
                </c:pt>
              </c:strCache>
            </c:strRef>
          </c:cat>
          <c:val>
            <c:numRef>
              <c:f>'Pivot Table'!$B$116:$B$120</c:f>
              <c:numCache>
                <c:formatCode>0.00%</c:formatCode>
                <c:ptCount val="4"/>
                <c:pt idx="0">
                  <c:v>0.25896981729609436</c:v>
                </c:pt>
                <c:pt idx="1">
                  <c:v>0.27851393254263623</c:v>
                </c:pt>
                <c:pt idx="2">
                  <c:v>0.33980915167692249</c:v>
                </c:pt>
                <c:pt idx="3">
                  <c:v>0.28961233148015403</c:v>
                </c:pt>
              </c:numCache>
            </c:numRef>
          </c:val>
          <c:extLst>
            <c:ext xmlns:c16="http://schemas.microsoft.com/office/drawing/2014/chart" uri="{C3380CC4-5D6E-409C-BE32-E72D297353CC}">
              <c16:uniqueId val="{00000000-73CB-4C87-849A-E41E36EAB134}"/>
            </c:ext>
          </c:extLst>
        </c:ser>
        <c:ser>
          <c:idx val="1"/>
          <c:order val="1"/>
          <c:tx>
            <c:strRef>
              <c:f>'Pivot Table'!$C$114:$C$115</c:f>
              <c:strCache>
                <c:ptCount val="1"/>
                <c:pt idx="0">
                  <c:v>Light</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Table'!$A$116:$A$120</c:f>
              <c:strCache>
                <c:ptCount val="4"/>
                <c:pt idx="0">
                  <c:v>Arabica</c:v>
                </c:pt>
                <c:pt idx="1">
                  <c:v>Excelsa</c:v>
                </c:pt>
                <c:pt idx="2">
                  <c:v>Liberica</c:v>
                </c:pt>
                <c:pt idx="3">
                  <c:v>Robusta</c:v>
                </c:pt>
              </c:strCache>
            </c:strRef>
          </c:cat>
          <c:val>
            <c:numRef>
              <c:f>'Pivot Table'!$C$116:$C$120</c:f>
              <c:numCache>
                <c:formatCode>0.00%</c:formatCode>
                <c:ptCount val="4"/>
                <c:pt idx="0">
                  <c:v>0.35960927884151711</c:v>
                </c:pt>
                <c:pt idx="1">
                  <c:v>0.38975934551340591</c:v>
                </c:pt>
                <c:pt idx="2">
                  <c:v>0.37882500316283091</c:v>
                </c:pt>
                <c:pt idx="3">
                  <c:v>0.41747559339029655</c:v>
                </c:pt>
              </c:numCache>
            </c:numRef>
          </c:val>
          <c:extLst>
            <c:ext xmlns:c16="http://schemas.microsoft.com/office/drawing/2014/chart" uri="{C3380CC4-5D6E-409C-BE32-E72D297353CC}">
              <c16:uniqueId val="{00000001-73CB-4C87-849A-E41E36EAB134}"/>
            </c:ext>
          </c:extLst>
        </c:ser>
        <c:ser>
          <c:idx val="2"/>
          <c:order val="2"/>
          <c:tx>
            <c:strRef>
              <c:f>'Pivot Table'!$D$114:$D$115</c:f>
              <c:strCache>
                <c:ptCount val="1"/>
                <c:pt idx="0">
                  <c:v>Medium</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Table'!$A$116:$A$120</c:f>
              <c:strCache>
                <c:ptCount val="4"/>
                <c:pt idx="0">
                  <c:v>Arabica</c:v>
                </c:pt>
                <c:pt idx="1">
                  <c:v>Excelsa</c:v>
                </c:pt>
                <c:pt idx="2">
                  <c:v>Liberica</c:v>
                </c:pt>
                <c:pt idx="3">
                  <c:v>Robusta</c:v>
                </c:pt>
              </c:strCache>
            </c:strRef>
          </c:cat>
          <c:val>
            <c:numRef>
              <c:f>'Pivot Table'!$D$116:$D$120</c:f>
              <c:numCache>
                <c:formatCode>0.00%</c:formatCode>
                <c:ptCount val="4"/>
                <c:pt idx="0">
                  <c:v>0.38142090386238853</c:v>
                </c:pt>
                <c:pt idx="1">
                  <c:v>0.33172672194395786</c:v>
                </c:pt>
                <c:pt idx="2">
                  <c:v>0.28136584516024676</c:v>
                </c:pt>
                <c:pt idx="3">
                  <c:v>0.29291207512954942</c:v>
                </c:pt>
              </c:numCache>
            </c:numRef>
          </c:val>
          <c:extLst>
            <c:ext xmlns:c16="http://schemas.microsoft.com/office/drawing/2014/chart" uri="{C3380CC4-5D6E-409C-BE32-E72D297353CC}">
              <c16:uniqueId val="{00000002-73CB-4C87-849A-E41E36EAB134}"/>
            </c:ext>
          </c:extLst>
        </c:ser>
        <c:dLbls>
          <c:dLblPos val="outEnd"/>
          <c:showLegendKey val="0"/>
          <c:showVal val="1"/>
          <c:showCatName val="0"/>
          <c:showSerName val="0"/>
          <c:showPercent val="0"/>
          <c:showBubbleSize val="0"/>
        </c:dLbls>
        <c:gapWidth val="219"/>
        <c:overlap val="-27"/>
        <c:axId val="890502480"/>
        <c:axId val="890477040"/>
      </c:barChart>
      <c:catAx>
        <c:axId val="890502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0477040"/>
        <c:crosses val="autoZero"/>
        <c:auto val="1"/>
        <c:lblAlgn val="ctr"/>
        <c:lblOffset val="100"/>
        <c:noMultiLvlLbl val="0"/>
      </c:catAx>
      <c:valAx>
        <c:axId val="890477040"/>
        <c:scaling>
          <c:orientation val="minMax"/>
        </c:scaling>
        <c:delete val="1"/>
        <c:axPos val="l"/>
        <c:numFmt formatCode="0.00%" sourceLinked="1"/>
        <c:majorTickMark val="none"/>
        <c:minorTickMark val="none"/>
        <c:tickLblPos val="nextTo"/>
        <c:crossAx val="8905024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50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[Research data coffeeOrdersData (1).xlsx]Pivot Table!Sale Quantity %(1)</c:name>
    <c:fmtId val="12"/>
  </c:pivotSource>
  <c:chart>
    <c:autoTitleDeleted val="1"/>
    <c:pivotFmts>
      <c:pivotFmt>
        <c:idx val="0"/>
        <c:spPr>
          <a:solidFill>
            <a:schemeClr val="accent1"/>
          </a:solidFill>
          <a:ln w="28575" cap="rnd">
            <a:solidFill>
              <a:srgbClr val="FF0000"/>
            </a:solidFill>
            <a:round/>
          </a:ln>
          <a:effectLst/>
        </c:spPr>
        <c:marker>
          <c:symbol val="circle"/>
          <c:size val="5"/>
          <c:spPr>
            <a:solidFill>
              <a:srgbClr val="FFFF00"/>
            </a:solidFill>
            <a:ln w="9525">
              <a:solidFill>
                <a:srgbClr val="FF0000"/>
              </a:solidFill>
            </a:ln>
            <a:effectLst/>
          </c:spPr>
        </c:marker>
        <c:dLbl>
          <c:idx val="0"/>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rgbClr val="FF0000"/>
            </a:solidFill>
            <a:round/>
          </a:ln>
          <a:effectLst/>
        </c:spPr>
        <c:marker>
          <c:symbol val="circle"/>
          <c:size val="5"/>
          <c:spPr>
            <a:solidFill>
              <a:srgbClr val="FFFF00"/>
            </a:solidFill>
            <a:ln w="9525">
              <a:solidFill>
                <a:srgbClr val="FF0000"/>
              </a:solidFill>
            </a:ln>
            <a:effectLst/>
          </c:spPr>
        </c:marker>
        <c:dLbl>
          <c:idx val="0"/>
          <c:layout>
            <c:manualLayout>
              <c:x val="1.8055555555555555E-3"/>
              <c:y val="-0.1087616652085156"/>
            </c:manualLayout>
          </c:layout>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FF0000"/>
            </a:solidFill>
            <a:round/>
          </a:ln>
          <a:effectLst/>
        </c:spPr>
        <c:marker>
          <c:symbol val="circle"/>
          <c:size val="5"/>
          <c:spPr>
            <a:solidFill>
              <a:srgbClr val="FFFF00"/>
            </a:solidFill>
            <a:ln w="9525">
              <a:solidFill>
                <a:srgbClr val="FF0000"/>
              </a:solidFill>
            </a:ln>
            <a:effectLst/>
          </c:spPr>
        </c:marker>
        <c:dLbl>
          <c:idx val="0"/>
          <c:layout>
            <c:manualLayout>
              <c:x val="4.1312660659685481E-2"/>
              <c:y val="1.5128086364770015E-2"/>
            </c:manualLayout>
          </c:layout>
          <c:spPr>
            <a:solidFill>
              <a:srgbClr val="FFFF0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6"/>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9"/>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
        <c:idx val="1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pivotFmt>
    </c:pivotFmts>
    <c:plotArea>
      <c:layout>
        <c:manualLayout>
          <c:layoutTarget val="inner"/>
          <c:xMode val="edge"/>
          <c:yMode val="edge"/>
          <c:x val="4.4189860147925079E-2"/>
          <c:y val="2.8218416674034831E-2"/>
          <c:w val="0.9395189003436426"/>
          <c:h val="0.91817689033751571"/>
        </c:manualLayout>
      </c:layout>
      <c:lineChart>
        <c:grouping val="stacked"/>
        <c:varyColors val="0"/>
        <c:ser>
          <c:idx val="0"/>
          <c:order val="0"/>
          <c:tx>
            <c:strRef>
              <c:f>'Pivot Table'!$B$1</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2"/>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E07C-4C0F-A1A7-C4D4586EB963}"/>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E07C-4C0F-A1A7-C4D4586EB963}"/>
              </c:ext>
            </c:extLst>
          </c:dPt>
          <c:dLbls>
            <c:dLbl>
              <c:idx val="0"/>
              <c:layout>
                <c:manualLayout>
                  <c:x val="-5.4297514345864509E-2"/>
                  <c:y val="-7.48313023977365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07C-4C0F-A1A7-C4D4586EB963}"/>
                </c:ext>
              </c:extLst>
            </c:dLbl>
            <c:dLbl>
              <c:idx val="3"/>
              <c:layout>
                <c:manualLayout>
                  <c:x val="-9.3409932480173277E-3"/>
                  <c:y val="-7.80213851087944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07C-4C0F-A1A7-C4D4586EB963}"/>
                </c:ext>
              </c:extLst>
            </c:dLbl>
            <c:dLbl>
              <c:idx val="4"/>
              <c:layout>
                <c:manualLayout>
                  <c:x val="-4.6426137646551728E-2"/>
                  <c:y val="4.95819233335208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07C-4C0F-A1A7-C4D4586EB963}"/>
                </c:ext>
              </c:extLst>
            </c:dLbl>
            <c:dLbl>
              <c:idx val="7"/>
              <c:layout>
                <c:manualLayout>
                  <c:x val="-6.236816640465364E-2"/>
                  <c:y val="4.32017579114051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07C-4C0F-A1A7-C4D4586EB963}"/>
                </c:ext>
              </c:extLst>
            </c:dLbl>
            <c:dLbl>
              <c:idx val="9"/>
              <c:layout>
                <c:manualLayout>
                  <c:x val="-1.7312007627068245E-2"/>
                  <c:y val="-0.1163023776414890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07C-4C0F-A1A7-C4D4586EB963}"/>
                </c:ext>
              </c:extLst>
            </c:dLbl>
            <c:dLbl>
              <c:idx val="10"/>
              <c:layout>
                <c:manualLayout>
                  <c:x val="-0.11417975986848454"/>
                  <c:y val="2.725134435611571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07C-4C0F-A1A7-C4D4586EB963}"/>
                </c:ext>
              </c:extLst>
            </c:dLbl>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Table'!$A$2:$A$14</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Table'!$B$2:$B$14</c:f>
              <c:numCache>
                <c:formatCode>0.00%</c:formatCode>
                <c:ptCount val="12"/>
                <c:pt idx="1">
                  <c:v>0.132013201320132</c:v>
                </c:pt>
                <c:pt idx="2">
                  <c:v>0.31353135313531355</c:v>
                </c:pt>
                <c:pt idx="3">
                  <c:v>-3.3003300330033004E-3</c:v>
                </c:pt>
                <c:pt idx="4">
                  <c:v>-0.10561056105610561</c:v>
                </c:pt>
                <c:pt idx="5">
                  <c:v>0.10891089108910891</c:v>
                </c:pt>
                <c:pt idx="6">
                  <c:v>5.6105610561056105E-2</c:v>
                </c:pt>
                <c:pt idx="7">
                  <c:v>-0.28712871287128711</c:v>
                </c:pt>
                <c:pt idx="8">
                  <c:v>-9.9009900990099015E-2</c:v>
                </c:pt>
                <c:pt idx="9">
                  <c:v>-3.9603960396039604E-2</c:v>
                </c:pt>
                <c:pt idx="10">
                  <c:v>-0.19141914191419143</c:v>
                </c:pt>
                <c:pt idx="11">
                  <c:v>-0.16501650165016502</c:v>
                </c:pt>
              </c:numCache>
            </c:numRef>
          </c:val>
          <c:smooth val="0"/>
          <c:extLst>
            <c:ext xmlns:c16="http://schemas.microsoft.com/office/drawing/2014/chart" uri="{C3380CC4-5D6E-409C-BE32-E72D297353CC}">
              <c16:uniqueId val="{00000004-E07C-4C0F-A1A7-C4D4586EB963}"/>
            </c:ext>
          </c:extLst>
        </c:ser>
        <c:dLbls>
          <c:dLblPos val="t"/>
          <c:showLegendKey val="0"/>
          <c:showVal val="1"/>
          <c:showCatName val="0"/>
          <c:showSerName val="0"/>
          <c:showPercent val="0"/>
          <c:showBubbleSize val="0"/>
        </c:dLbls>
        <c:marker val="1"/>
        <c:smooth val="0"/>
        <c:axId val="251149712"/>
        <c:axId val="251145872"/>
      </c:lineChart>
      <c:catAx>
        <c:axId val="251149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n-US"/>
          </a:p>
        </c:txPr>
        <c:crossAx val="251145872"/>
        <c:crosses val="autoZero"/>
        <c:auto val="1"/>
        <c:lblAlgn val="ctr"/>
        <c:lblOffset val="100"/>
        <c:noMultiLvlLbl val="0"/>
      </c:catAx>
      <c:valAx>
        <c:axId val="251145872"/>
        <c:scaling>
          <c:orientation val="minMax"/>
        </c:scaling>
        <c:delete val="1"/>
        <c:axPos val="l"/>
        <c:numFmt formatCode="0.00%" sourceLinked="1"/>
        <c:majorTickMark val="out"/>
        <c:minorTickMark val="none"/>
        <c:tickLblPos val="nextTo"/>
        <c:crossAx val="251149712"/>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2">
          <a:lumMod val="50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[Research data coffeeOrdersData (1).xlsx]Pivot Table!MOM SALES(3)</c:name>
    <c:fmtId val="8"/>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5.8888888888888789E-2"/>
              <c:y val="-9.259259259259258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0.1078403324584427"/>
              <c:y val="-9.72222222222222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8.6202974628171482E-3"/>
              <c:y val="9.722222222222222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2.5555555555555557E-2"/>
              <c:y val="0.1018518518518517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1.8111111111111113E-2"/>
              <c:y val="-3.703703703703703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4.9506999125109363E-2"/>
              <c:y val="-0.1250000000000000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1.0826334208223973E-2"/>
              <c:y val="-5.555555555555555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8.1888888888888886E-2"/>
              <c:y val="8.796296296296288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7.2506999125109356E-2"/>
              <c:y val="-0.1111111111111111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0.15306255468066493"/>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6.0485564304461944E-3"/>
              <c:y val="0"/>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rgbClr val="00B050"/>
            </a:solidFill>
            <a:round/>
          </a:ln>
          <a:effectLst/>
        </c:spPr>
        <c:marker>
          <c:symbol val="circle"/>
          <c:size val="4"/>
          <c:spPr>
            <a:solidFill>
              <a:srgbClr val="FFFF00"/>
            </a:solidFill>
            <a:ln w="9525" cap="flat" cmpd="sng" algn="ctr">
              <a:solidFill>
                <a:srgbClr val="00B050"/>
              </a:solidFill>
              <a:round/>
            </a:ln>
            <a:effectLst/>
          </c:spPr>
        </c:marker>
        <c:dLbl>
          <c:idx val="0"/>
          <c:layout>
            <c:manualLayout>
              <c:x val="-8.0062554680664921E-2"/>
              <c:y val="-9.259259259259262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1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2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3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4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4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4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4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4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46"/>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47"/>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48"/>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49"/>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5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
        <c:idx val="5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pivotFmt>
    </c:pivotFmts>
    <c:plotArea>
      <c:layout/>
      <c:lineChart>
        <c:grouping val="stacked"/>
        <c:varyColors val="0"/>
        <c:ser>
          <c:idx val="0"/>
          <c:order val="0"/>
          <c:tx>
            <c:strRef>
              <c:f>'Pivot Table'!$B$32</c:f>
              <c:strCache>
                <c:ptCount val="1"/>
                <c:pt idx="0">
                  <c:v>Total</c:v>
                </c:pt>
              </c:strCache>
            </c:strRef>
          </c:tx>
          <c:spPr>
            <a:ln w="22225" cap="rnd" cmpd="sng" algn="ctr">
              <a:solidFill>
                <a:schemeClr val="accent1"/>
              </a:solidFill>
              <a:round/>
            </a:ln>
            <a:effectLst/>
          </c:spPr>
          <c:marker>
            <c:symbol val="circle"/>
            <c:size val="4"/>
            <c:spPr>
              <a:solidFill>
                <a:schemeClr val="accent1"/>
              </a:solidFill>
              <a:ln w="9525" cap="flat" cmpd="sng" algn="ctr">
                <a:solidFill>
                  <a:schemeClr val="accent1"/>
                </a:solidFill>
                <a:round/>
              </a:ln>
              <a:effectLst/>
            </c:spPr>
          </c:marker>
          <c:dPt>
            <c:idx val="0"/>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01-5DC7-4C3C-9492-BC507DD1856B}"/>
              </c:ext>
            </c:extLst>
          </c:dPt>
          <c:dPt>
            <c:idx val="1"/>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03-5DC7-4C3C-9492-BC507DD1856B}"/>
              </c:ext>
            </c:extLst>
          </c:dPt>
          <c:dPt>
            <c:idx val="2"/>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05-5DC7-4C3C-9492-BC507DD1856B}"/>
              </c:ext>
            </c:extLst>
          </c:dPt>
          <c:dPt>
            <c:idx val="3"/>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07-5DC7-4C3C-9492-BC507DD1856B}"/>
              </c:ext>
            </c:extLst>
          </c:dPt>
          <c:dPt>
            <c:idx val="4"/>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09-5DC7-4C3C-9492-BC507DD1856B}"/>
              </c:ext>
            </c:extLst>
          </c:dPt>
          <c:dPt>
            <c:idx val="5"/>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0B-5DC7-4C3C-9492-BC507DD1856B}"/>
              </c:ext>
            </c:extLst>
          </c:dPt>
          <c:dPt>
            <c:idx val="6"/>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0D-5DC7-4C3C-9492-BC507DD1856B}"/>
              </c:ext>
            </c:extLst>
          </c:dPt>
          <c:dPt>
            <c:idx val="7"/>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0F-5DC7-4C3C-9492-BC507DD1856B}"/>
              </c:ext>
            </c:extLst>
          </c:dPt>
          <c:dPt>
            <c:idx val="8"/>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11-5DC7-4C3C-9492-BC507DD1856B}"/>
              </c:ext>
            </c:extLst>
          </c:dPt>
          <c:dPt>
            <c:idx val="9"/>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13-5DC7-4C3C-9492-BC507DD1856B}"/>
              </c:ext>
            </c:extLst>
          </c:dPt>
          <c:dPt>
            <c:idx val="10"/>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15-5DC7-4C3C-9492-BC507DD1856B}"/>
              </c:ext>
            </c:extLst>
          </c:dPt>
          <c:dPt>
            <c:idx val="11"/>
            <c:marker>
              <c:symbol val="circle"/>
              <c:size val="4"/>
              <c:spPr>
                <a:solidFill>
                  <a:schemeClr val="accent1"/>
                </a:solidFill>
                <a:ln w="9525" cap="flat" cmpd="sng" algn="ctr">
                  <a:solidFill>
                    <a:schemeClr val="accent1"/>
                  </a:solidFill>
                  <a:round/>
                </a:ln>
                <a:effectLst/>
              </c:spPr>
            </c:marker>
            <c:bubble3D val="0"/>
            <c:spPr>
              <a:ln w="22225" cap="rnd" cmpd="sng" algn="ctr">
                <a:solidFill>
                  <a:schemeClr val="accent1"/>
                </a:solidFill>
                <a:round/>
              </a:ln>
              <a:effectLst/>
            </c:spPr>
            <c:extLst>
              <c:ext xmlns:c16="http://schemas.microsoft.com/office/drawing/2014/chart" uri="{C3380CC4-5D6E-409C-BE32-E72D297353CC}">
                <c16:uniqueId val="{00000017-5DC7-4C3C-9492-BC507DD1856B}"/>
              </c:ext>
            </c:extLst>
          </c:dPt>
          <c:dLbls>
            <c:dLbl>
              <c:idx val="0"/>
              <c:layout>
                <c:manualLayout>
                  <c:x val="-4.5324529510395055E-2"/>
                  <c:y val="-7.372632163454864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DC7-4C3C-9492-BC507DD1856B}"/>
                </c:ext>
              </c:extLst>
            </c:dLbl>
            <c:dLbl>
              <c:idx val="1"/>
              <c:layout>
                <c:manualLayout>
                  <c:x val="-6.9392022547372825E-2"/>
                  <c:y val="-5.44933681646663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DC7-4C3C-9492-BC507DD1856B}"/>
                </c:ext>
              </c:extLst>
            </c:dLbl>
            <c:dLbl>
              <c:idx val="2"/>
              <c:layout>
                <c:manualLayout>
                  <c:x val="-2.7402740484445708E-2"/>
                  <c:y val="-5.128787591968601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DC7-4C3C-9492-BC507DD1856B}"/>
                </c:ext>
              </c:extLst>
            </c:dLbl>
            <c:dLbl>
              <c:idx val="3"/>
              <c:layout>
                <c:manualLayout>
                  <c:x val="-6.4080994529821479E-3"/>
                  <c:y val="-6.09043526546271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DC7-4C3C-9492-BC507DD1856B}"/>
                </c:ext>
              </c:extLst>
            </c:dLbl>
            <c:dLbl>
              <c:idx val="4"/>
              <c:layout>
                <c:manualLayout>
                  <c:x val="-4.2347107691387491E-2"/>
                  <c:y val="7.69318138795290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DC7-4C3C-9492-BC507DD1856B}"/>
                </c:ext>
              </c:extLst>
            </c:dLbl>
            <c:dLbl>
              <c:idx val="5"/>
              <c:layout>
                <c:manualLayout>
                  <c:x val="-3.6945759135110959E-2"/>
                  <c:y val="-5.12878759196860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DC7-4C3C-9492-BC507DD1856B}"/>
                </c:ext>
              </c:extLst>
            </c:dLbl>
            <c:dLbl>
              <c:idx val="6"/>
              <c:layout>
                <c:manualLayout>
                  <c:x val="2.6038163959279714E-2"/>
                  <c:y val="-2.56439379598430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DC7-4C3C-9492-BC507DD1856B}"/>
                </c:ext>
              </c:extLst>
            </c:dLbl>
            <c:dLbl>
              <c:idx val="7"/>
              <c:layout>
                <c:manualLayout>
                  <c:x val="-4.5419959696901775E-2"/>
                  <c:y val="4.167139918474500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DC7-4C3C-9492-BC507DD1856B}"/>
                </c:ext>
              </c:extLst>
            </c:dLbl>
            <c:dLbl>
              <c:idx val="8"/>
              <c:layout>
                <c:manualLayout>
                  <c:x val="-4.7233133240528101E-2"/>
                  <c:y val="-5.44933681646663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DC7-4C3C-9492-BC507DD1856B}"/>
                </c:ext>
              </c:extLst>
            </c:dLbl>
            <c:dLbl>
              <c:idx val="9"/>
              <c:layout>
                <c:manualLayout>
                  <c:x val="-3.9598718319995903E-2"/>
                  <c:y val="-5.12878759196860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DC7-4C3C-9492-BC507DD1856B}"/>
                </c:ext>
              </c:extLst>
            </c:dLbl>
            <c:dLbl>
              <c:idx val="10"/>
              <c:layout>
                <c:manualLayout>
                  <c:x val="-9.0610586378670893E-3"/>
                  <c:y val="-6.09043526546271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DC7-4C3C-9492-BC507DD1856B}"/>
                </c:ext>
              </c:extLst>
            </c:dLbl>
            <c:dLbl>
              <c:idx val="11"/>
              <c:layout>
                <c:manualLayout>
                  <c:x val="-2.3126265858881587E-2"/>
                  <c:y val="5.44933681646663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DC7-4C3C-9492-BC507DD1856B}"/>
                </c:ext>
              </c:extLst>
            </c:dLbl>
            <c:spPr>
              <a:solidFill>
                <a:srgbClr val="92D050"/>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'Pivot Table'!$A$33:$A$45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'Pivot Table'!$B$33:$B$45</c:f>
              <c:numCache>
                <c:formatCode>0.00%</c:formatCode>
                <c:ptCount val="12"/>
                <c:pt idx="1">
                  <c:v>0.18131991259008259</c:v>
                </c:pt>
                <c:pt idx="2">
                  <c:v>0.36903428027410529</c:v>
                </c:pt>
                <c:pt idx="3">
                  <c:v>0.2059813847135408</c:v>
                </c:pt>
                <c:pt idx="4">
                  <c:v>-7.2809720713609971E-2</c:v>
                </c:pt>
                <c:pt idx="5">
                  <c:v>0.38252686598906344</c:v>
                </c:pt>
                <c:pt idx="6">
                  <c:v>0.13698978171785298</c:v>
                </c:pt>
                <c:pt idx="7">
                  <c:v>-0.3357474304424593</c:v>
                </c:pt>
                <c:pt idx="8">
                  <c:v>3.7284811599084304E-2</c:v>
                </c:pt>
                <c:pt idx="9">
                  <c:v>8.4795042013568203E-2</c:v>
                </c:pt>
                <c:pt idx="10">
                  <c:v>1.2958762901312322E-2</c:v>
                </c:pt>
                <c:pt idx="11">
                  <c:v>-0.11800481582399273</c:v>
                </c:pt>
              </c:numCache>
            </c:numRef>
          </c:val>
          <c:smooth val="0"/>
          <c:extLst>
            <c:ext xmlns:c16="http://schemas.microsoft.com/office/drawing/2014/chart" uri="{C3380CC4-5D6E-409C-BE32-E72D297353CC}">
              <c16:uniqueId val="{00000018-5DC7-4C3C-9492-BC507DD1856B}"/>
            </c:ext>
          </c:extLst>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marker val="1"/>
        <c:smooth val="0"/>
        <c:axId val="251168912"/>
        <c:axId val="251193872"/>
      </c:lineChart>
      <c:catAx>
        <c:axId val="251168912"/>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tx1">
                    <a:lumMod val="95000"/>
                    <a:lumOff val="5000"/>
                  </a:schemeClr>
                </a:solidFill>
                <a:latin typeface="+mn-lt"/>
                <a:ea typeface="+mn-ea"/>
                <a:cs typeface="+mn-cs"/>
              </a:defRPr>
            </a:pPr>
            <a:endParaRPr lang="en-US"/>
          </a:p>
        </c:txPr>
        <c:crossAx val="251193872"/>
        <c:crosses val="autoZero"/>
        <c:auto val="1"/>
        <c:lblAlgn val="ctr"/>
        <c:lblOffset val="100"/>
        <c:noMultiLvlLbl val="0"/>
      </c:catAx>
      <c:valAx>
        <c:axId val="251193872"/>
        <c:scaling>
          <c:orientation val="minMax"/>
        </c:scaling>
        <c:delete val="1"/>
        <c:axPos val="l"/>
        <c:numFmt formatCode="0.00%" sourceLinked="1"/>
        <c:majorTickMark val="none"/>
        <c:minorTickMark val="none"/>
        <c:tickLblPos val="nextTo"/>
        <c:crossAx val="2511689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2">
          <a:lumMod val="50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[Research data coffeeOrdersData (1).xlsx]Pivot Table!Coffe type wise Loyalty Crad holder (5)</c:name>
    <c:fmtId val="21"/>
  </c:pivotSource>
  <c:chart>
    <c:autoTitleDeleted val="1"/>
    <c:pivotFmts>
      <c:pivotFmt>
        <c:idx val="0"/>
        <c:spPr>
          <a:solidFill>
            <a:srgbClr val="FF0000"/>
          </a:solidFill>
          <a:ln>
            <a:solidFill>
              <a:srgbClr val="FF0000"/>
            </a:solidFill>
          </a:ln>
          <a:effectLst/>
          <a:sp3d>
            <a:contourClr>
              <a:srgbClr val="FF0000"/>
            </a:contourClr>
          </a:sp3d>
        </c:spPr>
        <c:marker>
          <c:symbol val="none"/>
        </c:marker>
        <c:dLbl>
          <c:idx val="0"/>
          <c:spPr>
            <a:solidFill>
              <a:srgbClr val="FF0000"/>
            </a:solidFill>
            <a:ln>
              <a:no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bg2">
                      <a:lumMod val="20000"/>
                      <a:lumOff val="80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ellipse">
                  <a:avLst/>
                </a:prstGeom>
                <a:noFill/>
                <a:ln>
                  <a:noFill/>
                </a:ln>
              </c15:spPr>
            </c:ext>
          </c:extLst>
        </c:dLbl>
      </c:pivotFmt>
      <c:pivotFmt>
        <c:idx val="1"/>
        <c:spPr>
          <a:solidFill>
            <a:srgbClr val="00B050"/>
          </a:solidFill>
          <a:ln>
            <a:solidFill>
              <a:srgbClr val="00B050"/>
            </a:solidFill>
          </a:ln>
          <a:effectLst/>
          <a:sp3d>
            <a:contourClr>
              <a:srgbClr val="00B050"/>
            </a:contourClr>
          </a:sp3d>
        </c:spPr>
        <c:marker>
          <c:symbol val="none"/>
        </c:marker>
        <c:dLbl>
          <c:idx val="0"/>
          <c:spPr>
            <a:solidFill>
              <a:srgbClr val="00B050"/>
            </a:solidFill>
            <a:ln>
              <a:no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bg1">
                      <a:lumMod val="10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ellipse">
                  <a:avLst/>
                </a:prstGeom>
                <a:noFill/>
                <a:ln>
                  <a:noFill/>
                </a:ln>
              </c15:spPr>
            </c:ext>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dLbl>
          <c:idx val="0"/>
          <c:layout>
            <c:manualLayout>
              <c:x val="-1.7857142857142894E-2"/>
              <c:y val="-0.250000000000000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dLbl>
          <c:idx val="0"/>
          <c:layout>
            <c:manualLayout>
              <c:x val="-5.9523809523809521E-3"/>
              <c:y val="-0.2268518518518518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dLbl>
          <c:idx val="0"/>
          <c:layout>
            <c:manualLayout>
              <c:x val="-2.1825396825396824E-2"/>
              <c:y val="-0.3055555555555555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dLbl>
          <c:idx val="0"/>
          <c:layout>
            <c:manualLayout>
              <c:x val="-0.11309523809523803"/>
              <c:y val="-0.3240740740740741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dLbl>
          <c:idx val="0"/>
          <c:layout>
            <c:manualLayout>
              <c:x val="-5.9523809523809521E-3"/>
              <c:y val="-0.2268518518518518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dLbl>
          <c:idx val="0"/>
          <c:layout>
            <c:manualLayout>
              <c:x val="-1.7857142857142894E-2"/>
              <c:y val="-0.250000000000000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dLbl>
          <c:idx val="0"/>
          <c:layout>
            <c:manualLayout>
              <c:x val="-2.1825396825396824E-2"/>
              <c:y val="-0.3055555555555555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dLbl>
          <c:idx val="0"/>
          <c:layout>
            <c:manualLayout>
              <c:x val="-0.11309523809523803"/>
              <c:y val="-0.3240740740740741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layout>
            <c:manualLayout>
              <c:x val="-5.9523809523809521E-3"/>
              <c:y val="-0.22685185185185186"/>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dLbl>
          <c:idx val="0"/>
          <c:layout>
            <c:manualLayout>
              <c:x val="-1.7857142857142894E-2"/>
              <c:y val="-0.2500000000000001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dLbl>
          <c:idx val="0"/>
          <c:layout>
            <c:manualLayout>
              <c:x val="-2.1825396825396824E-2"/>
              <c:y val="-0.3055555555555555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dLbl>
          <c:idx val="0"/>
          <c:layout>
            <c:manualLayout>
              <c:x val="-0.11309523809523803"/>
              <c:y val="-0.3240740740740741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'Pivot Table'!$B$64</c:f>
              <c:strCache>
                <c:ptCount val="1"/>
                <c:pt idx="0">
                  <c:v>Total</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5245-46B1-A99C-CD827E043E9C}"/>
              </c:ext>
            </c:extLst>
          </c:dPt>
          <c:dPt>
            <c:idx val="1"/>
            <c:invertIfNegative val="0"/>
            <c:bubble3D val="0"/>
            <c:spPr>
              <a:solidFill>
                <a:srgbClr val="00B050"/>
              </a:solidFill>
              <a:ln>
                <a:noFill/>
              </a:ln>
              <a:effectLst/>
            </c:spPr>
            <c:extLst>
              <c:ext xmlns:c16="http://schemas.microsoft.com/office/drawing/2014/chart" uri="{C3380CC4-5D6E-409C-BE32-E72D297353CC}">
                <c16:uniqueId val="{00000003-5245-46B1-A99C-CD827E043E9C}"/>
              </c:ext>
            </c:extLst>
          </c:dPt>
          <c:dPt>
            <c:idx val="2"/>
            <c:invertIfNegative val="0"/>
            <c:bubble3D val="0"/>
            <c:spPr>
              <a:solidFill>
                <a:srgbClr val="27F179"/>
              </a:solidFill>
              <a:ln>
                <a:noFill/>
              </a:ln>
              <a:effectLst/>
            </c:spPr>
            <c:extLst>
              <c:ext xmlns:c16="http://schemas.microsoft.com/office/drawing/2014/chart" uri="{C3380CC4-5D6E-409C-BE32-E72D297353CC}">
                <c16:uniqueId val="{00000005-5245-46B1-A99C-CD827E043E9C}"/>
              </c:ext>
            </c:extLst>
          </c:dPt>
          <c:dPt>
            <c:idx val="3"/>
            <c:invertIfNegative val="0"/>
            <c:bubble3D val="0"/>
            <c:spPr>
              <a:solidFill>
                <a:srgbClr val="1B930B"/>
              </a:solidFill>
              <a:ln>
                <a:noFill/>
              </a:ln>
              <a:effectLst/>
            </c:spPr>
            <c:extLst>
              <c:ext xmlns:c16="http://schemas.microsoft.com/office/drawing/2014/chart" uri="{C3380CC4-5D6E-409C-BE32-E72D297353CC}">
                <c16:uniqueId val="{00000007-5245-46B1-A99C-CD827E043E9C}"/>
              </c:ext>
            </c:extLst>
          </c:dPt>
          <c:dLbls>
            <c:dLbl>
              <c:idx val="0"/>
              <c:layout>
                <c:manualLayout>
                  <c:x val="-5.9523809523809521E-3"/>
                  <c:y val="-0.2268518518518518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45-46B1-A99C-CD827E043E9C}"/>
                </c:ext>
              </c:extLst>
            </c:dLbl>
            <c:dLbl>
              <c:idx val="1"/>
              <c:layout>
                <c:manualLayout>
                  <c:x val="-1.7857142857142894E-2"/>
                  <c:y val="-0.2500000000000001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245-46B1-A99C-CD827E043E9C}"/>
                </c:ext>
              </c:extLst>
            </c:dLbl>
            <c:dLbl>
              <c:idx val="2"/>
              <c:layout>
                <c:manualLayout>
                  <c:x val="-2.1825396825396824E-2"/>
                  <c:y val="-0.305555555555555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245-46B1-A99C-CD827E043E9C}"/>
                </c:ext>
              </c:extLst>
            </c:dLbl>
            <c:dLbl>
              <c:idx val="3"/>
              <c:layout>
                <c:manualLayout>
                  <c:x val="-0.11309523809523803"/>
                  <c:y val="-0.3240740740740741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245-46B1-A99C-CD827E043E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Table'!$A$65:$A$69</c:f>
              <c:strCache>
                <c:ptCount val="4"/>
                <c:pt idx="0">
                  <c:v>0.2</c:v>
                </c:pt>
                <c:pt idx="1">
                  <c:v>0.5</c:v>
                </c:pt>
                <c:pt idx="2">
                  <c:v>1</c:v>
                </c:pt>
                <c:pt idx="3">
                  <c:v>2.5</c:v>
                </c:pt>
              </c:strCache>
            </c:strRef>
          </c:cat>
          <c:val>
            <c:numRef>
              <c:f>'Pivot Table'!$B$65:$B$69</c:f>
              <c:numCache>
                <c:formatCode>_("$"* #,##0_);_("$"* \(#,##0\);_("$"* "-"??_);_(@_)</c:formatCode>
                <c:ptCount val="4"/>
                <c:pt idx="0">
                  <c:v>3307.9499999999994</c:v>
                </c:pt>
                <c:pt idx="1">
                  <c:v>7029.9900000000043</c:v>
                </c:pt>
                <c:pt idx="2">
                  <c:v>11010.750000000005</c:v>
                </c:pt>
                <c:pt idx="3">
                  <c:v>23785.56499999997</c:v>
                </c:pt>
              </c:numCache>
            </c:numRef>
          </c:val>
          <c:extLst>
            <c:ext xmlns:c16="http://schemas.microsoft.com/office/drawing/2014/chart" uri="{C3380CC4-5D6E-409C-BE32-E72D297353CC}">
              <c16:uniqueId val="{00000008-5245-46B1-A99C-CD827E043E9C}"/>
            </c:ext>
          </c:extLst>
        </c:ser>
        <c:dLbls>
          <c:showLegendKey val="0"/>
          <c:showVal val="1"/>
          <c:showCatName val="0"/>
          <c:showSerName val="0"/>
          <c:showPercent val="0"/>
          <c:showBubbleSize val="0"/>
        </c:dLbls>
        <c:gapWidth val="150"/>
        <c:overlap val="100"/>
        <c:axId val="712099696"/>
        <c:axId val="536273360"/>
      </c:barChart>
      <c:catAx>
        <c:axId val="7120996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10000"/>
                  </a:schemeClr>
                </a:solidFill>
                <a:latin typeface="+mn-lt"/>
                <a:ea typeface="+mn-ea"/>
                <a:cs typeface="+mn-cs"/>
              </a:defRPr>
            </a:pPr>
            <a:endParaRPr lang="en-US"/>
          </a:p>
        </c:txPr>
        <c:crossAx val="536273360"/>
        <c:crosses val="autoZero"/>
        <c:auto val="1"/>
        <c:lblAlgn val="ctr"/>
        <c:lblOffset val="100"/>
        <c:noMultiLvlLbl val="0"/>
      </c:catAx>
      <c:valAx>
        <c:axId val="536273360"/>
        <c:scaling>
          <c:orientation val="minMax"/>
        </c:scaling>
        <c:delete val="1"/>
        <c:axPos val="l"/>
        <c:numFmt formatCode="_(&quot;$&quot;* #,##0_);_(&quot;$&quot;* \(#,##0\);_(&quot;$&quot;* &quot;-&quot;??_);_(@_)" sourceLinked="1"/>
        <c:majorTickMark val="none"/>
        <c:minorTickMark val="none"/>
        <c:tickLblPos val="nextTo"/>
        <c:crossAx val="7120996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2">
          <a:lumMod val="50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[Research data coffeeOrdersData (1).xlsx]Pivot Table!Total Sales(6)</c:name>
    <c:fmtId val="5"/>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3.0555407206217442E-2"/>
          <c:y val="4.2718160872317584E-2"/>
          <c:w val="0.93888888888888888"/>
          <c:h val="0.84170494313210853"/>
        </c:manualLayout>
      </c:layout>
      <c:barChart>
        <c:barDir val="col"/>
        <c:grouping val="clustered"/>
        <c:varyColors val="0"/>
        <c:ser>
          <c:idx val="0"/>
          <c:order val="0"/>
          <c:tx>
            <c:strRef>
              <c:f>'Pivot Table'!$B$82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Table'!$A$83:$A$86</c:f>
              <c:strCache>
                <c:ptCount val="3"/>
                <c:pt idx="0">
                  <c:v>Ireland</c:v>
                </c:pt>
                <c:pt idx="1">
                  <c:v>United Kingdom</c:v>
                </c:pt>
                <c:pt idx="2">
                  <c:v>United States</c:v>
                </c:pt>
              </c:strCache>
            </c:strRef>
          </c:cat>
          <c:val>
            <c:numRef>
              <c:f>'Pivot Table'!$B$83:$B$86</c:f>
              <c:numCache>
                <c:formatCode>_("$"* #,##0_);_("$"* \(#,##0\);_("$"* "-"??_);_(@_)</c:formatCode>
                <c:ptCount val="3"/>
                <c:pt idx="0">
                  <c:v>6696.8649999999989</c:v>
                </c:pt>
                <c:pt idx="1">
                  <c:v>2798.5050000000001</c:v>
                </c:pt>
                <c:pt idx="2">
                  <c:v>35638.88499999998</c:v>
                </c:pt>
              </c:numCache>
            </c:numRef>
          </c:val>
          <c:extLst>
            <c:ext xmlns:c16="http://schemas.microsoft.com/office/drawing/2014/chart" uri="{C3380CC4-5D6E-409C-BE32-E72D297353CC}">
              <c16:uniqueId val="{00000000-4907-4148-87B3-5E1A4A81C0A2}"/>
            </c:ext>
          </c:extLst>
        </c:ser>
        <c:dLbls>
          <c:dLblPos val="outEnd"/>
          <c:showLegendKey val="0"/>
          <c:showVal val="1"/>
          <c:showCatName val="0"/>
          <c:showSerName val="0"/>
          <c:showPercent val="0"/>
          <c:showBubbleSize val="0"/>
        </c:dLbls>
        <c:gapWidth val="219"/>
        <c:overlap val="-27"/>
        <c:axId val="1137883584"/>
        <c:axId val="1137898464"/>
      </c:barChart>
      <c:catAx>
        <c:axId val="1137883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7898464"/>
        <c:crosses val="autoZero"/>
        <c:auto val="1"/>
        <c:lblAlgn val="ctr"/>
        <c:lblOffset val="100"/>
        <c:noMultiLvlLbl val="0"/>
      </c:catAx>
      <c:valAx>
        <c:axId val="1137898464"/>
        <c:scaling>
          <c:orientation val="minMax"/>
        </c:scaling>
        <c:delete val="1"/>
        <c:axPos val="l"/>
        <c:numFmt formatCode="_(&quot;$&quot;* #,##0_);_(&quot;$&quot;* \(#,##0\);_(&quot;$&quot;* &quot;-&quot;??_);_(@_)" sourceLinked="1"/>
        <c:majorTickMark val="none"/>
        <c:minorTickMark val="none"/>
        <c:tickLblPos val="nextTo"/>
        <c:crossAx val="1137883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50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[Research data coffeeOrdersData (1).xlsx]Pivot Table!Total Ordes(7)</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Table'!$B$92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Table'!$A$93:$A$96</c:f>
              <c:strCache>
                <c:ptCount val="3"/>
                <c:pt idx="0">
                  <c:v>Ireland</c:v>
                </c:pt>
                <c:pt idx="1">
                  <c:v>United Kingdom</c:v>
                </c:pt>
                <c:pt idx="2">
                  <c:v>United States</c:v>
                </c:pt>
              </c:strCache>
            </c:strRef>
          </c:cat>
          <c:val>
            <c:numRef>
              <c:f>'Pivot Table'!$B$93:$B$96</c:f>
              <c:numCache>
                <c:formatCode>General</c:formatCode>
                <c:ptCount val="3"/>
                <c:pt idx="0">
                  <c:v>153</c:v>
                </c:pt>
                <c:pt idx="1">
                  <c:v>73</c:v>
                </c:pt>
                <c:pt idx="2">
                  <c:v>774</c:v>
                </c:pt>
              </c:numCache>
            </c:numRef>
          </c:val>
          <c:extLst>
            <c:ext xmlns:c16="http://schemas.microsoft.com/office/drawing/2014/chart" uri="{C3380CC4-5D6E-409C-BE32-E72D297353CC}">
              <c16:uniqueId val="{00000000-7883-4609-A6AA-7154AA55DFE8}"/>
            </c:ext>
          </c:extLst>
        </c:ser>
        <c:dLbls>
          <c:dLblPos val="outEnd"/>
          <c:showLegendKey val="0"/>
          <c:showVal val="1"/>
          <c:showCatName val="0"/>
          <c:showSerName val="0"/>
          <c:showPercent val="0"/>
          <c:showBubbleSize val="0"/>
        </c:dLbls>
        <c:gapWidth val="219"/>
        <c:overlap val="-27"/>
        <c:axId val="1137879744"/>
        <c:axId val="1137891264"/>
      </c:barChart>
      <c:catAx>
        <c:axId val="11378797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7891264"/>
        <c:crosses val="autoZero"/>
        <c:auto val="1"/>
        <c:lblAlgn val="ctr"/>
        <c:lblOffset val="100"/>
        <c:noMultiLvlLbl val="0"/>
      </c:catAx>
      <c:valAx>
        <c:axId val="1137891264"/>
        <c:scaling>
          <c:orientation val="minMax"/>
        </c:scaling>
        <c:delete val="1"/>
        <c:axPos val="l"/>
        <c:numFmt formatCode="General" sourceLinked="1"/>
        <c:majorTickMark val="out"/>
        <c:minorTickMark val="none"/>
        <c:tickLblPos val="nextTo"/>
        <c:crossAx val="1137879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50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[Research data coffeeOrdersData (1).xlsx]Pivot Table!Quantity(8)</c:name>
    <c:fmtId val="3"/>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Table'!$B$102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Table'!$A$103:$A$107</c:f>
              <c:strCache>
                <c:ptCount val="4"/>
                <c:pt idx="0">
                  <c:v>2019</c:v>
                </c:pt>
                <c:pt idx="1">
                  <c:v>2020</c:v>
                </c:pt>
                <c:pt idx="2">
                  <c:v>2021</c:v>
                </c:pt>
                <c:pt idx="3">
                  <c:v>2022</c:v>
                </c:pt>
              </c:strCache>
            </c:strRef>
          </c:cat>
          <c:val>
            <c:numRef>
              <c:f>'Pivot Table'!$B$103:$B$107</c:f>
              <c:numCache>
                <c:formatCode>General</c:formatCode>
                <c:ptCount val="4"/>
                <c:pt idx="0">
                  <c:v>914</c:v>
                </c:pt>
                <c:pt idx="1">
                  <c:v>951</c:v>
                </c:pt>
                <c:pt idx="2">
                  <c:v>1143</c:v>
                </c:pt>
                <c:pt idx="3">
                  <c:v>543</c:v>
                </c:pt>
              </c:numCache>
            </c:numRef>
          </c:val>
          <c:extLst>
            <c:ext xmlns:c16="http://schemas.microsoft.com/office/drawing/2014/chart" uri="{C3380CC4-5D6E-409C-BE32-E72D297353CC}">
              <c16:uniqueId val="{00000000-9F51-4CCE-85F9-119FB4E76FB8}"/>
            </c:ext>
          </c:extLst>
        </c:ser>
        <c:dLbls>
          <c:dLblPos val="outEnd"/>
          <c:showLegendKey val="0"/>
          <c:showVal val="1"/>
          <c:showCatName val="0"/>
          <c:showSerName val="0"/>
          <c:showPercent val="0"/>
          <c:showBubbleSize val="0"/>
        </c:dLbls>
        <c:gapWidth val="219"/>
        <c:overlap val="-27"/>
        <c:axId val="1137874944"/>
        <c:axId val="1137885024"/>
      </c:barChart>
      <c:catAx>
        <c:axId val="11378749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7885024"/>
        <c:crosses val="autoZero"/>
        <c:auto val="1"/>
        <c:lblAlgn val="ctr"/>
        <c:lblOffset val="100"/>
        <c:noMultiLvlLbl val="0"/>
      </c:catAx>
      <c:valAx>
        <c:axId val="1137885024"/>
        <c:scaling>
          <c:orientation val="minMax"/>
        </c:scaling>
        <c:delete val="1"/>
        <c:axPos val="l"/>
        <c:numFmt formatCode="General" sourceLinked="1"/>
        <c:majorTickMark val="none"/>
        <c:minorTickMark val="none"/>
        <c:tickLblPos val="nextTo"/>
        <c:crossAx val="1137874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50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[Research data coffeeOrdersData (1).xlsx]Pivot Table!PivotTable11</c:name>
    <c:fmtId val="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9182389937106917E-2"/>
          <c:y val="9.6564559344507375E-2"/>
          <c:w val="0.86163522012578619"/>
          <c:h val="0.74597379596978952"/>
        </c:manualLayout>
      </c:layout>
      <c:barChart>
        <c:barDir val="col"/>
        <c:grouping val="clustered"/>
        <c:varyColors val="0"/>
        <c:ser>
          <c:idx val="0"/>
          <c:order val="0"/>
          <c:tx>
            <c:strRef>
              <c:f>'Pivot Table'!$C$132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Table'!$B$133:$B$137</c:f>
              <c:strCache>
                <c:ptCount val="4"/>
                <c:pt idx="0">
                  <c:v>Arabica</c:v>
                </c:pt>
                <c:pt idx="1">
                  <c:v>Excelsa</c:v>
                </c:pt>
                <c:pt idx="2">
                  <c:v>Liberica</c:v>
                </c:pt>
                <c:pt idx="3">
                  <c:v>Robusta</c:v>
                </c:pt>
              </c:strCache>
            </c:strRef>
          </c:cat>
          <c:val>
            <c:numRef>
              <c:f>'Pivot Table'!$C$133:$C$137</c:f>
              <c:numCache>
                <c:formatCode>General</c:formatCode>
                <c:ptCount val="4"/>
                <c:pt idx="0">
                  <c:v>8.9999999999999947</c:v>
                </c:pt>
                <c:pt idx="1">
                  <c:v>10.999999999999998</c:v>
                </c:pt>
                <c:pt idx="2">
                  <c:v>13.000000000000018</c:v>
                </c:pt>
                <c:pt idx="3">
                  <c:v>6</c:v>
                </c:pt>
              </c:numCache>
            </c:numRef>
          </c:val>
          <c:extLst>
            <c:ext xmlns:c16="http://schemas.microsoft.com/office/drawing/2014/chart" uri="{C3380CC4-5D6E-409C-BE32-E72D297353CC}">
              <c16:uniqueId val="{00000000-F3DF-4982-AEA8-C8CC7C99BA32}"/>
            </c:ext>
          </c:extLst>
        </c:ser>
        <c:dLbls>
          <c:dLblPos val="outEnd"/>
          <c:showLegendKey val="0"/>
          <c:showVal val="1"/>
          <c:showCatName val="0"/>
          <c:showSerName val="0"/>
          <c:showPercent val="0"/>
          <c:showBubbleSize val="0"/>
        </c:dLbls>
        <c:gapWidth val="219"/>
        <c:overlap val="-27"/>
        <c:axId val="1137902784"/>
        <c:axId val="1137903264"/>
      </c:barChart>
      <c:catAx>
        <c:axId val="113790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7903264"/>
        <c:crosses val="autoZero"/>
        <c:auto val="1"/>
        <c:lblAlgn val="ctr"/>
        <c:lblOffset val="100"/>
        <c:noMultiLvlLbl val="0"/>
      </c:catAx>
      <c:valAx>
        <c:axId val="1137903264"/>
        <c:scaling>
          <c:orientation val="minMax"/>
        </c:scaling>
        <c:delete val="1"/>
        <c:axPos val="l"/>
        <c:numFmt formatCode="General" sourceLinked="1"/>
        <c:majorTickMark val="none"/>
        <c:minorTickMark val="none"/>
        <c:tickLblPos val="nextTo"/>
        <c:crossAx val="1137902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2">
          <a:lumMod val="50000"/>
        </a:schemeClr>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07/11/2024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79352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07/11/2024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0634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07/11/2024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0064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07/11/2024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334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07/11/2024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18242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07/11/2024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58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07/11/2024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88940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07/11/2024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7383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07/11/2024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5632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07/11/2024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00213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07/11/2024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4665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3">
                <a:lumMod val="20000"/>
                <a:lumOff val="80000"/>
              </a:schemeClr>
            </a:gs>
            <a:gs pos="0">
              <a:schemeClr val="accent1">
                <a:lumMod val="5000"/>
                <a:lumOff val="95000"/>
              </a:schemeClr>
            </a:gs>
            <a:gs pos="100000">
              <a:schemeClr val="accent4">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07/11/2024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03691515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1" r:id="rId6"/>
    <p:sldLayoutId id="2147483706" r:id="rId7"/>
    <p:sldLayoutId id="2147483702" r:id="rId8"/>
    <p:sldLayoutId id="2147483703" r:id="rId9"/>
    <p:sldLayoutId id="2147483704" r:id="rId10"/>
    <p:sldLayoutId id="2147483705"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image" Target="../media/image15.png"/><Relationship Id="rId4" Type="http://schemas.openxmlformats.org/officeDocument/2006/relationships/chart" Target="../charts/chart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32274B4-B001-4088-B01D-E6999509E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ABACFD9-2C75-6547-EFF6-E233D9843FBA}"/>
              </a:ext>
            </a:extLst>
          </p:cNvPr>
          <p:cNvSpPr txBox="1"/>
          <p:nvPr/>
        </p:nvSpPr>
        <p:spPr>
          <a:xfrm>
            <a:off x="612648" y="557783"/>
            <a:ext cx="3901736" cy="3130807"/>
          </a:xfrm>
          <a:prstGeom prst="rect">
            <a:avLst/>
          </a:prstGeom>
        </p:spPr>
        <p:txBody>
          <a:bodyPr vert="horz" lIns="91440" tIns="45720" rIns="91440" bIns="45720" rtlCol="0" anchor="b">
            <a:normAutofit/>
          </a:bodyPr>
          <a:lstStyle/>
          <a:p>
            <a:pPr>
              <a:spcBef>
                <a:spcPct val="0"/>
              </a:spcBef>
              <a:spcAft>
                <a:spcPts val="600"/>
              </a:spcAft>
            </a:pPr>
            <a:r>
              <a:rPr lang="en-US" sz="5400" dirty="0">
                <a:solidFill>
                  <a:schemeClr val="accent4">
                    <a:lumMod val="50000"/>
                  </a:schemeClr>
                </a:solidFill>
                <a:effectLst>
                  <a:glow rad="63500">
                    <a:schemeClr val="accent3">
                      <a:satMod val="175000"/>
                      <a:alpha val="40000"/>
                    </a:schemeClr>
                  </a:glow>
                </a:effectLst>
                <a:latin typeface="+mj-lt"/>
                <a:ea typeface="+mj-ea"/>
                <a:cs typeface="+mj-cs"/>
              </a:rPr>
              <a:t>COFFEE SALES ANALYSIS</a:t>
            </a:r>
          </a:p>
        </p:txBody>
      </p:sp>
      <p:pic>
        <p:nvPicPr>
          <p:cNvPr id="7" name="Picture 6" descr="A bag of coffee beans&#10;&#10;Description automatically generated">
            <a:extLst>
              <a:ext uri="{FF2B5EF4-FFF2-40B4-BE49-F238E27FC236}">
                <a16:creationId xmlns:a16="http://schemas.microsoft.com/office/drawing/2014/main" id="{616C9732-5441-740D-3777-465F8E067DE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3000"/>
                    </a14:imgEffect>
                    <a14:imgEffect>
                      <a14:brightnessContrast bright="-22000"/>
                    </a14:imgEffect>
                  </a14:imgLayer>
                </a14:imgProps>
              </a:ext>
              <a:ext uri="{28A0092B-C50C-407E-A947-70E740481C1C}">
                <a14:useLocalDpi xmlns:a14="http://schemas.microsoft.com/office/drawing/2010/main" val="0"/>
              </a:ext>
            </a:extLst>
          </a:blip>
          <a:srcRect l="13465" r="13464"/>
          <a:stretch/>
        </p:blipFill>
        <p:spPr>
          <a:xfrm>
            <a:off x="4955602" y="10"/>
            <a:ext cx="7236398"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Tree>
    <p:extLst>
      <p:ext uri="{BB962C8B-B14F-4D97-AF65-F5344CB8AC3E}">
        <p14:creationId xmlns:p14="http://schemas.microsoft.com/office/powerpoint/2010/main" val="578558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BAE8-144E-0064-3743-794B5FE81C4E}"/>
              </a:ext>
            </a:extLst>
          </p:cNvPr>
          <p:cNvSpPr>
            <a:spLocks noGrp="1"/>
          </p:cNvSpPr>
          <p:nvPr>
            <p:ph type="title"/>
          </p:nvPr>
        </p:nvSpPr>
        <p:spPr>
          <a:xfrm>
            <a:off x="3377045" y="293133"/>
            <a:ext cx="5437909" cy="705711"/>
          </a:xfrm>
        </p:spPr>
        <p:txBody>
          <a:bodyPr>
            <a:normAutofit fontScale="90000"/>
          </a:bodyPr>
          <a:lstStyle/>
          <a:p>
            <a:r>
              <a:rPr lang="en-US" dirty="0">
                <a:solidFill>
                  <a:srgbClr val="C66210"/>
                </a:solidFill>
              </a:rPr>
              <a:t>Business Questions</a:t>
            </a:r>
          </a:p>
        </p:txBody>
      </p:sp>
      <p:sp>
        <p:nvSpPr>
          <p:cNvPr id="5" name="Content Placeholder 4">
            <a:extLst>
              <a:ext uri="{FF2B5EF4-FFF2-40B4-BE49-F238E27FC236}">
                <a16:creationId xmlns:a16="http://schemas.microsoft.com/office/drawing/2014/main" id="{4C83A9A5-3D95-265C-6D6C-4CF0319CF87D}"/>
              </a:ext>
            </a:extLst>
          </p:cNvPr>
          <p:cNvSpPr>
            <a:spLocks noGrp="1"/>
          </p:cNvSpPr>
          <p:nvPr>
            <p:ph idx="1"/>
          </p:nvPr>
        </p:nvSpPr>
        <p:spPr>
          <a:xfrm>
            <a:off x="609600" y="1108364"/>
            <a:ext cx="10972800" cy="4849091"/>
          </a:xfrm>
        </p:spPr>
        <p:txBody>
          <a:bodyPr/>
          <a:lstStyle/>
          <a:p>
            <a:r>
              <a:rPr lang="en-US" dirty="0"/>
              <a:t> </a:t>
            </a:r>
          </a:p>
        </p:txBody>
      </p:sp>
      <p:sp>
        <p:nvSpPr>
          <p:cNvPr id="6" name="TextBox 5">
            <a:extLst>
              <a:ext uri="{FF2B5EF4-FFF2-40B4-BE49-F238E27FC236}">
                <a16:creationId xmlns:a16="http://schemas.microsoft.com/office/drawing/2014/main" id="{AB72932A-5CDF-43EB-4933-98B46E2CB850}"/>
              </a:ext>
            </a:extLst>
          </p:cNvPr>
          <p:cNvSpPr txBox="1"/>
          <p:nvPr/>
        </p:nvSpPr>
        <p:spPr>
          <a:xfrm>
            <a:off x="1551709" y="1219200"/>
            <a:ext cx="9448800" cy="646331"/>
          </a:xfrm>
          <a:prstGeom prst="rect">
            <a:avLst/>
          </a:prstGeom>
          <a:noFill/>
        </p:spPr>
        <p:txBody>
          <a:bodyPr wrap="square" rtlCol="0">
            <a:spAutoFit/>
          </a:bodyPr>
          <a:lstStyle/>
          <a:p>
            <a:r>
              <a:rPr lang="en-US" dirty="0"/>
              <a:t>Monthly quantity distribution difference of all the coffee types  in all countries. Where March has the highest distribution and august has the lowest .</a:t>
            </a:r>
          </a:p>
        </p:txBody>
      </p:sp>
      <p:graphicFrame>
        <p:nvGraphicFramePr>
          <p:cNvPr id="4" name="Chart 3">
            <a:extLst>
              <a:ext uri="{FF2B5EF4-FFF2-40B4-BE49-F238E27FC236}">
                <a16:creationId xmlns:a16="http://schemas.microsoft.com/office/drawing/2014/main" id="{1DCEDB01-6DE5-744F-C113-3DAB7A36440C}"/>
              </a:ext>
            </a:extLst>
          </p:cNvPr>
          <p:cNvGraphicFramePr>
            <a:graphicFrameLocks/>
          </p:cNvGraphicFramePr>
          <p:nvPr>
            <p:extLst>
              <p:ext uri="{D42A27DB-BD31-4B8C-83A1-F6EECF244321}">
                <p14:modId xmlns:p14="http://schemas.microsoft.com/office/powerpoint/2010/main" val="1313168569"/>
              </p:ext>
            </p:extLst>
          </p:nvPr>
        </p:nvGraphicFramePr>
        <p:xfrm>
          <a:off x="4627418" y="2094909"/>
          <a:ext cx="6373091" cy="398108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a:extLst>
              <a:ext uri="{FF2B5EF4-FFF2-40B4-BE49-F238E27FC236}">
                <a16:creationId xmlns:a16="http://schemas.microsoft.com/office/drawing/2014/main" id="{D6E59B92-EB18-2576-72CE-CEA06762B7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4727" y="2094909"/>
            <a:ext cx="2784763" cy="3981088"/>
          </a:xfrm>
          <a:prstGeom prst="rect">
            <a:avLst/>
          </a:prstGeom>
          <a:ln>
            <a:solidFill>
              <a:schemeClr val="tx2">
                <a:lumMod val="50000"/>
              </a:schemeClr>
            </a:solidFill>
          </a:ln>
        </p:spPr>
      </p:pic>
    </p:spTree>
    <p:extLst>
      <p:ext uri="{BB962C8B-B14F-4D97-AF65-F5344CB8AC3E}">
        <p14:creationId xmlns:p14="http://schemas.microsoft.com/office/powerpoint/2010/main" val="3138860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BAE8-144E-0064-3743-794B5FE81C4E}"/>
              </a:ext>
            </a:extLst>
          </p:cNvPr>
          <p:cNvSpPr>
            <a:spLocks noGrp="1"/>
          </p:cNvSpPr>
          <p:nvPr>
            <p:ph type="title"/>
          </p:nvPr>
        </p:nvSpPr>
        <p:spPr>
          <a:xfrm>
            <a:off x="3377045" y="293133"/>
            <a:ext cx="5437909" cy="705711"/>
          </a:xfrm>
        </p:spPr>
        <p:txBody>
          <a:bodyPr>
            <a:normAutofit fontScale="90000"/>
          </a:bodyPr>
          <a:lstStyle/>
          <a:p>
            <a:r>
              <a:rPr lang="en-US" dirty="0">
                <a:solidFill>
                  <a:srgbClr val="C66210"/>
                </a:solidFill>
              </a:rPr>
              <a:t>Business Questions</a:t>
            </a:r>
          </a:p>
        </p:txBody>
      </p:sp>
      <p:sp>
        <p:nvSpPr>
          <p:cNvPr id="5" name="Content Placeholder 4">
            <a:extLst>
              <a:ext uri="{FF2B5EF4-FFF2-40B4-BE49-F238E27FC236}">
                <a16:creationId xmlns:a16="http://schemas.microsoft.com/office/drawing/2014/main" id="{4C83A9A5-3D95-265C-6D6C-4CF0319CF87D}"/>
              </a:ext>
            </a:extLst>
          </p:cNvPr>
          <p:cNvSpPr>
            <a:spLocks noGrp="1"/>
          </p:cNvSpPr>
          <p:nvPr>
            <p:ph idx="1"/>
          </p:nvPr>
        </p:nvSpPr>
        <p:spPr>
          <a:xfrm>
            <a:off x="609600" y="1108364"/>
            <a:ext cx="10972800" cy="4849091"/>
          </a:xfrm>
        </p:spPr>
        <p:txBody>
          <a:bodyPr/>
          <a:lstStyle/>
          <a:p>
            <a:r>
              <a:rPr lang="en-US" dirty="0"/>
              <a:t> </a:t>
            </a:r>
          </a:p>
        </p:txBody>
      </p:sp>
      <p:sp>
        <p:nvSpPr>
          <p:cNvPr id="6" name="TextBox 5">
            <a:extLst>
              <a:ext uri="{FF2B5EF4-FFF2-40B4-BE49-F238E27FC236}">
                <a16:creationId xmlns:a16="http://schemas.microsoft.com/office/drawing/2014/main" id="{AB72932A-5CDF-43EB-4933-98B46E2CB850}"/>
              </a:ext>
            </a:extLst>
          </p:cNvPr>
          <p:cNvSpPr txBox="1"/>
          <p:nvPr/>
        </p:nvSpPr>
        <p:spPr>
          <a:xfrm>
            <a:off x="1551709" y="1219200"/>
            <a:ext cx="9448800" cy="646331"/>
          </a:xfrm>
          <a:prstGeom prst="rect">
            <a:avLst/>
          </a:prstGeom>
          <a:noFill/>
        </p:spPr>
        <p:txBody>
          <a:bodyPr wrap="square" rtlCol="0">
            <a:spAutoFit/>
          </a:bodyPr>
          <a:lstStyle/>
          <a:p>
            <a:r>
              <a:rPr lang="en-US" dirty="0"/>
              <a:t>Monthly sales difference of all the coffee types  in all countries. Where June has the highest sales and august has the lowest .</a:t>
            </a:r>
          </a:p>
        </p:txBody>
      </p:sp>
      <p:pic>
        <p:nvPicPr>
          <p:cNvPr id="9" name="Picture 8">
            <a:extLst>
              <a:ext uri="{FF2B5EF4-FFF2-40B4-BE49-F238E27FC236}">
                <a16:creationId xmlns:a16="http://schemas.microsoft.com/office/drawing/2014/main" id="{C7B6953E-CC6D-D3F5-1C63-44196D8B23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1599" y="2085887"/>
            <a:ext cx="2384983" cy="3981088"/>
          </a:xfrm>
          <a:prstGeom prst="rect">
            <a:avLst/>
          </a:prstGeom>
          <a:ln>
            <a:solidFill>
              <a:schemeClr val="tx2">
                <a:lumMod val="50000"/>
              </a:schemeClr>
            </a:solidFill>
          </a:ln>
        </p:spPr>
      </p:pic>
      <p:graphicFrame>
        <p:nvGraphicFramePr>
          <p:cNvPr id="3" name="Chart 2">
            <a:extLst>
              <a:ext uri="{FF2B5EF4-FFF2-40B4-BE49-F238E27FC236}">
                <a16:creationId xmlns:a16="http://schemas.microsoft.com/office/drawing/2014/main" id="{94C7BF97-FF0C-EA26-B46F-B7F2C6B9EE10}"/>
              </a:ext>
            </a:extLst>
          </p:cNvPr>
          <p:cNvGraphicFramePr>
            <a:graphicFrameLocks/>
          </p:cNvGraphicFramePr>
          <p:nvPr>
            <p:extLst>
              <p:ext uri="{D42A27DB-BD31-4B8C-83A1-F6EECF244321}">
                <p14:modId xmlns:p14="http://schemas.microsoft.com/office/powerpoint/2010/main" val="3631657409"/>
              </p:ext>
            </p:extLst>
          </p:nvPr>
        </p:nvGraphicFramePr>
        <p:xfrm>
          <a:off x="4512685" y="2105025"/>
          <a:ext cx="6654079" cy="39619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1942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BAE8-144E-0064-3743-794B5FE81C4E}"/>
              </a:ext>
            </a:extLst>
          </p:cNvPr>
          <p:cNvSpPr>
            <a:spLocks noGrp="1"/>
          </p:cNvSpPr>
          <p:nvPr>
            <p:ph type="title"/>
          </p:nvPr>
        </p:nvSpPr>
        <p:spPr>
          <a:xfrm>
            <a:off x="3377045" y="293133"/>
            <a:ext cx="5437909" cy="705711"/>
          </a:xfrm>
        </p:spPr>
        <p:txBody>
          <a:bodyPr>
            <a:normAutofit fontScale="90000"/>
          </a:bodyPr>
          <a:lstStyle/>
          <a:p>
            <a:r>
              <a:rPr lang="en-US" dirty="0">
                <a:solidFill>
                  <a:srgbClr val="C66210"/>
                </a:solidFill>
              </a:rPr>
              <a:t>Business Questions</a:t>
            </a:r>
          </a:p>
        </p:txBody>
      </p:sp>
      <p:sp>
        <p:nvSpPr>
          <p:cNvPr id="5" name="Content Placeholder 4">
            <a:extLst>
              <a:ext uri="{FF2B5EF4-FFF2-40B4-BE49-F238E27FC236}">
                <a16:creationId xmlns:a16="http://schemas.microsoft.com/office/drawing/2014/main" id="{4C83A9A5-3D95-265C-6D6C-4CF0319CF87D}"/>
              </a:ext>
            </a:extLst>
          </p:cNvPr>
          <p:cNvSpPr>
            <a:spLocks noGrp="1"/>
          </p:cNvSpPr>
          <p:nvPr>
            <p:ph idx="1"/>
          </p:nvPr>
        </p:nvSpPr>
        <p:spPr>
          <a:xfrm>
            <a:off x="609600" y="1108364"/>
            <a:ext cx="10972800" cy="4849091"/>
          </a:xfrm>
        </p:spPr>
        <p:txBody>
          <a:bodyPr/>
          <a:lstStyle/>
          <a:p>
            <a:r>
              <a:rPr lang="en-US" dirty="0"/>
              <a:t> </a:t>
            </a:r>
          </a:p>
        </p:txBody>
      </p:sp>
      <p:sp>
        <p:nvSpPr>
          <p:cNvPr id="6" name="TextBox 5">
            <a:extLst>
              <a:ext uri="{FF2B5EF4-FFF2-40B4-BE49-F238E27FC236}">
                <a16:creationId xmlns:a16="http://schemas.microsoft.com/office/drawing/2014/main" id="{AB72932A-5CDF-43EB-4933-98B46E2CB850}"/>
              </a:ext>
            </a:extLst>
          </p:cNvPr>
          <p:cNvSpPr txBox="1"/>
          <p:nvPr/>
        </p:nvSpPr>
        <p:spPr>
          <a:xfrm>
            <a:off x="1551709" y="1219200"/>
            <a:ext cx="9448800" cy="646331"/>
          </a:xfrm>
          <a:prstGeom prst="rect">
            <a:avLst/>
          </a:prstGeom>
          <a:noFill/>
        </p:spPr>
        <p:txBody>
          <a:bodyPr wrap="square" rtlCol="0">
            <a:spAutoFit/>
          </a:bodyPr>
          <a:lstStyle/>
          <a:p>
            <a:r>
              <a:rPr lang="en-US" dirty="0"/>
              <a:t>Coffee size wise  sales of all the coffee types  in all countries. Where sales  of 2.5 Kg unit is more that the others units .</a:t>
            </a:r>
          </a:p>
        </p:txBody>
      </p:sp>
      <p:pic>
        <p:nvPicPr>
          <p:cNvPr id="9" name="Picture 8">
            <a:extLst>
              <a:ext uri="{FF2B5EF4-FFF2-40B4-BE49-F238E27FC236}">
                <a16:creationId xmlns:a16="http://schemas.microsoft.com/office/drawing/2014/main" id="{C7B6953E-CC6D-D3F5-1C63-44196D8B23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1599" y="2996418"/>
            <a:ext cx="2609386" cy="1872786"/>
          </a:xfrm>
          <a:prstGeom prst="rect">
            <a:avLst/>
          </a:prstGeom>
          <a:ln>
            <a:solidFill>
              <a:schemeClr val="tx2">
                <a:lumMod val="50000"/>
              </a:schemeClr>
            </a:solidFill>
          </a:ln>
        </p:spPr>
      </p:pic>
      <p:graphicFrame>
        <p:nvGraphicFramePr>
          <p:cNvPr id="4" name="Chart 3">
            <a:extLst>
              <a:ext uri="{FF2B5EF4-FFF2-40B4-BE49-F238E27FC236}">
                <a16:creationId xmlns:a16="http://schemas.microsoft.com/office/drawing/2014/main" id="{2D493D4A-5608-5EB7-588E-FA32B0D49241}"/>
              </a:ext>
            </a:extLst>
          </p:cNvPr>
          <p:cNvGraphicFramePr>
            <a:graphicFrameLocks/>
          </p:cNvGraphicFramePr>
          <p:nvPr>
            <p:extLst>
              <p:ext uri="{D42A27DB-BD31-4B8C-83A1-F6EECF244321}">
                <p14:modId xmlns:p14="http://schemas.microsoft.com/office/powerpoint/2010/main" val="4280377146"/>
              </p:ext>
            </p:extLst>
          </p:nvPr>
        </p:nvGraphicFramePr>
        <p:xfrm>
          <a:off x="4599709" y="2249270"/>
          <a:ext cx="6400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1233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BAE8-144E-0064-3743-794B5FE81C4E}"/>
              </a:ext>
            </a:extLst>
          </p:cNvPr>
          <p:cNvSpPr>
            <a:spLocks noGrp="1"/>
          </p:cNvSpPr>
          <p:nvPr>
            <p:ph type="title"/>
          </p:nvPr>
        </p:nvSpPr>
        <p:spPr>
          <a:xfrm>
            <a:off x="3377045" y="293133"/>
            <a:ext cx="5437909" cy="705711"/>
          </a:xfrm>
        </p:spPr>
        <p:txBody>
          <a:bodyPr>
            <a:normAutofit fontScale="90000"/>
          </a:bodyPr>
          <a:lstStyle/>
          <a:p>
            <a:r>
              <a:rPr lang="en-US" dirty="0">
                <a:solidFill>
                  <a:srgbClr val="C66210"/>
                </a:solidFill>
              </a:rPr>
              <a:t>Business Questions</a:t>
            </a:r>
          </a:p>
        </p:txBody>
      </p:sp>
      <p:sp>
        <p:nvSpPr>
          <p:cNvPr id="5" name="Content Placeholder 4">
            <a:extLst>
              <a:ext uri="{FF2B5EF4-FFF2-40B4-BE49-F238E27FC236}">
                <a16:creationId xmlns:a16="http://schemas.microsoft.com/office/drawing/2014/main" id="{4C83A9A5-3D95-265C-6D6C-4CF0319CF87D}"/>
              </a:ext>
            </a:extLst>
          </p:cNvPr>
          <p:cNvSpPr>
            <a:spLocks noGrp="1"/>
          </p:cNvSpPr>
          <p:nvPr>
            <p:ph idx="1"/>
          </p:nvPr>
        </p:nvSpPr>
        <p:spPr>
          <a:xfrm>
            <a:off x="609600" y="1108364"/>
            <a:ext cx="10972800" cy="4849091"/>
          </a:xfrm>
        </p:spPr>
        <p:txBody>
          <a:bodyPr/>
          <a:lstStyle/>
          <a:p>
            <a:r>
              <a:rPr lang="en-US" dirty="0"/>
              <a:t> </a:t>
            </a:r>
          </a:p>
        </p:txBody>
      </p:sp>
      <p:sp>
        <p:nvSpPr>
          <p:cNvPr id="6" name="TextBox 5">
            <a:extLst>
              <a:ext uri="{FF2B5EF4-FFF2-40B4-BE49-F238E27FC236}">
                <a16:creationId xmlns:a16="http://schemas.microsoft.com/office/drawing/2014/main" id="{AB72932A-5CDF-43EB-4933-98B46E2CB850}"/>
              </a:ext>
            </a:extLst>
          </p:cNvPr>
          <p:cNvSpPr txBox="1"/>
          <p:nvPr/>
        </p:nvSpPr>
        <p:spPr>
          <a:xfrm>
            <a:off x="1551709" y="1219200"/>
            <a:ext cx="3751812" cy="923330"/>
          </a:xfrm>
          <a:prstGeom prst="rect">
            <a:avLst/>
          </a:prstGeom>
          <a:noFill/>
        </p:spPr>
        <p:txBody>
          <a:bodyPr wrap="square" rtlCol="0">
            <a:spAutoFit/>
          </a:bodyPr>
          <a:lstStyle/>
          <a:p>
            <a:r>
              <a:rPr lang="en-US" dirty="0"/>
              <a:t>Total sales of all coffee type in each country , Where sales from  United States  is the highest.</a:t>
            </a:r>
          </a:p>
        </p:txBody>
      </p:sp>
      <p:pic>
        <p:nvPicPr>
          <p:cNvPr id="9" name="Picture 8">
            <a:extLst>
              <a:ext uri="{FF2B5EF4-FFF2-40B4-BE49-F238E27FC236}">
                <a16:creationId xmlns:a16="http://schemas.microsoft.com/office/drawing/2014/main" id="{C7B6953E-CC6D-D3F5-1C63-44196D8B23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27286" y="1741656"/>
            <a:ext cx="2609386" cy="1441649"/>
          </a:xfrm>
          <a:prstGeom prst="rect">
            <a:avLst/>
          </a:prstGeom>
          <a:ln>
            <a:solidFill>
              <a:schemeClr val="tx2">
                <a:lumMod val="50000"/>
              </a:schemeClr>
            </a:solidFill>
          </a:ln>
        </p:spPr>
      </p:pic>
      <p:graphicFrame>
        <p:nvGraphicFramePr>
          <p:cNvPr id="3" name="Chart 2">
            <a:extLst>
              <a:ext uri="{FF2B5EF4-FFF2-40B4-BE49-F238E27FC236}">
                <a16:creationId xmlns:a16="http://schemas.microsoft.com/office/drawing/2014/main" id="{A52609B6-E5FD-21C0-FFBD-E9E8DC4C7281}"/>
              </a:ext>
            </a:extLst>
          </p:cNvPr>
          <p:cNvGraphicFramePr>
            <a:graphicFrameLocks/>
          </p:cNvGraphicFramePr>
          <p:nvPr>
            <p:extLst>
              <p:ext uri="{D42A27DB-BD31-4B8C-83A1-F6EECF244321}">
                <p14:modId xmlns:p14="http://schemas.microsoft.com/office/powerpoint/2010/main" val="345294158"/>
              </p:ext>
            </p:extLst>
          </p:nvPr>
        </p:nvGraphicFramePr>
        <p:xfrm>
          <a:off x="8637563" y="1403866"/>
          <a:ext cx="3145728" cy="2025134"/>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F7502FA9-1619-CB5E-5A03-3763D227C434}"/>
              </a:ext>
            </a:extLst>
          </p:cNvPr>
          <p:cNvPicPr>
            <a:picLocks noChangeAspect="1"/>
          </p:cNvPicPr>
          <p:nvPr/>
        </p:nvPicPr>
        <p:blipFill>
          <a:blip r:embed="rId4"/>
          <a:stretch>
            <a:fillRect/>
          </a:stretch>
        </p:blipFill>
        <p:spPr>
          <a:xfrm>
            <a:off x="5827286" y="4098826"/>
            <a:ext cx="2416382" cy="1441649"/>
          </a:xfrm>
          <a:prstGeom prst="rect">
            <a:avLst/>
          </a:prstGeom>
          <a:ln>
            <a:solidFill>
              <a:schemeClr val="tx2">
                <a:lumMod val="50000"/>
              </a:schemeClr>
            </a:solidFill>
          </a:ln>
        </p:spPr>
      </p:pic>
      <p:graphicFrame>
        <p:nvGraphicFramePr>
          <p:cNvPr id="10" name="Chart 9">
            <a:extLst>
              <a:ext uri="{FF2B5EF4-FFF2-40B4-BE49-F238E27FC236}">
                <a16:creationId xmlns:a16="http://schemas.microsoft.com/office/drawing/2014/main" id="{A484878F-0FBA-21E5-3F76-F0B242CC450A}"/>
              </a:ext>
            </a:extLst>
          </p:cNvPr>
          <p:cNvGraphicFramePr>
            <a:graphicFrameLocks/>
          </p:cNvGraphicFramePr>
          <p:nvPr>
            <p:extLst>
              <p:ext uri="{D42A27DB-BD31-4B8C-83A1-F6EECF244321}">
                <p14:modId xmlns:p14="http://schemas.microsoft.com/office/powerpoint/2010/main" val="3630495186"/>
              </p:ext>
            </p:extLst>
          </p:nvPr>
        </p:nvGraphicFramePr>
        <p:xfrm>
          <a:off x="8556564" y="3882683"/>
          <a:ext cx="3145727" cy="1866953"/>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6367F85D-226C-4D0D-1AA4-EAA86666FDB2}"/>
              </a:ext>
            </a:extLst>
          </p:cNvPr>
          <p:cNvSpPr txBox="1"/>
          <p:nvPr/>
        </p:nvSpPr>
        <p:spPr>
          <a:xfrm>
            <a:off x="1342537" y="4119145"/>
            <a:ext cx="3751812" cy="923330"/>
          </a:xfrm>
          <a:prstGeom prst="rect">
            <a:avLst/>
          </a:prstGeom>
          <a:noFill/>
        </p:spPr>
        <p:txBody>
          <a:bodyPr wrap="square" rtlCol="0">
            <a:spAutoFit/>
          </a:bodyPr>
          <a:lstStyle/>
          <a:p>
            <a:r>
              <a:rPr lang="en-US" dirty="0"/>
              <a:t>Total Orders of all coffee type in each country. Where maximum orders came from United States.</a:t>
            </a:r>
          </a:p>
        </p:txBody>
      </p:sp>
    </p:spTree>
    <p:extLst>
      <p:ext uri="{BB962C8B-B14F-4D97-AF65-F5344CB8AC3E}">
        <p14:creationId xmlns:p14="http://schemas.microsoft.com/office/powerpoint/2010/main" val="2785888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BAE8-144E-0064-3743-794B5FE81C4E}"/>
              </a:ext>
            </a:extLst>
          </p:cNvPr>
          <p:cNvSpPr>
            <a:spLocks noGrp="1"/>
          </p:cNvSpPr>
          <p:nvPr>
            <p:ph type="title"/>
          </p:nvPr>
        </p:nvSpPr>
        <p:spPr>
          <a:xfrm>
            <a:off x="3377045" y="293133"/>
            <a:ext cx="5437909" cy="705711"/>
          </a:xfrm>
        </p:spPr>
        <p:txBody>
          <a:bodyPr>
            <a:normAutofit fontScale="90000"/>
          </a:bodyPr>
          <a:lstStyle/>
          <a:p>
            <a:r>
              <a:rPr lang="en-US" dirty="0">
                <a:solidFill>
                  <a:srgbClr val="C66210"/>
                </a:solidFill>
              </a:rPr>
              <a:t>Business Questions</a:t>
            </a:r>
          </a:p>
        </p:txBody>
      </p:sp>
      <p:sp>
        <p:nvSpPr>
          <p:cNvPr id="5" name="Content Placeholder 4">
            <a:extLst>
              <a:ext uri="{FF2B5EF4-FFF2-40B4-BE49-F238E27FC236}">
                <a16:creationId xmlns:a16="http://schemas.microsoft.com/office/drawing/2014/main" id="{4C83A9A5-3D95-265C-6D6C-4CF0319CF87D}"/>
              </a:ext>
            </a:extLst>
          </p:cNvPr>
          <p:cNvSpPr>
            <a:spLocks noGrp="1"/>
          </p:cNvSpPr>
          <p:nvPr>
            <p:ph idx="1"/>
          </p:nvPr>
        </p:nvSpPr>
        <p:spPr>
          <a:xfrm>
            <a:off x="609600" y="1108364"/>
            <a:ext cx="10972800" cy="4849091"/>
          </a:xfrm>
        </p:spPr>
        <p:txBody>
          <a:bodyPr/>
          <a:lstStyle/>
          <a:p>
            <a:r>
              <a:rPr lang="en-US" dirty="0"/>
              <a:t> </a:t>
            </a:r>
          </a:p>
        </p:txBody>
      </p:sp>
      <p:sp>
        <p:nvSpPr>
          <p:cNvPr id="6" name="TextBox 5">
            <a:extLst>
              <a:ext uri="{FF2B5EF4-FFF2-40B4-BE49-F238E27FC236}">
                <a16:creationId xmlns:a16="http://schemas.microsoft.com/office/drawing/2014/main" id="{AB72932A-5CDF-43EB-4933-98B46E2CB850}"/>
              </a:ext>
            </a:extLst>
          </p:cNvPr>
          <p:cNvSpPr txBox="1"/>
          <p:nvPr/>
        </p:nvSpPr>
        <p:spPr>
          <a:xfrm>
            <a:off x="1342537" y="1228760"/>
            <a:ext cx="3751812" cy="923330"/>
          </a:xfrm>
          <a:prstGeom prst="rect">
            <a:avLst/>
          </a:prstGeom>
          <a:noFill/>
        </p:spPr>
        <p:txBody>
          <a:bodyPr wrap="square" rtlCol="0">
            <a:spAutoFit/>
          </a:bodyPr>
          <a:lstStyle/>
          <a:p>
            <a:r>
              <a:rPr lang="en-US" dirty="0"/>
              <a:t>Total Quantity sold of  all coffee type in all countries , Where sales in 2021is the highest.</a:t>
            </a:r>
          </a:p>
        </p:txBody>
      </p:sp>
      <p:pic>
        <p:nvPicPr>
          <p:cNvPr id="9" name="Picture 8">
            <a:extLst>
              <a:ext uri="{FF2B5EF4-FFF2-40B4-BE49-F238E27FC236}">
                <a16:creationId xmlns:a16="http://schemas.microsoft.com/office/drawing/2014/main" id="{C7B6953E-CC6D-D3F5-1C63-44196D8B23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28488" y="1741656"/>
            <a:ext cx="2606982" cy="1441649"/>
          </a:xfrm>
          <a:prstGeom prst="rect">
            <a:avLst/>
          </a:prstGeom>
        </p:spPr>
      </p:pic>
      <p:pic>
        <p:nvPicPr>
          <p:cNvPr id="8" name="Picture 7">
            <a:extLst>
              <a:ext uri="{FF2B5EF4-FFF2-40B4-BE49-F238E27FC236}">
                <a16:creationId xmlns:a16="http://schemas.microsoft.com/office/drawing/2014/main" id="{F7502FA9-1619-CB5E-5A03-3763D227C4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28087" y="4077581"/>
            <a:ext cx="1369566" cy="1483213"/>
          </a:xfrm>
          <a:prstGeom prst="rect">
            <a:avLst/>
          </a:prstGeom>
        </p:spPr>
      </p:pic>
      <p:sp>
        <p:nvSpPr>
          <p:cNvPr id="11" name="TextBox 10">
            <a:extLst>
              <a:ext uri="{FF2B5EF4-FFF2-40B4-BE49-F238E27FC236}">
                <a16:creationId xmlns:a16="http://schemas.microsoft.com/office/drawing/2014/main" id="{6367F85D-226C-4D0D-1AA4-EAA86666FDB2}"/>
              </a:ext>
            </a:extLst>
          </p:cNvPr>
          <p:cNvSpPr txBox="1"/>
          <p:nvPr/>
        </p:nvSpPr>
        <p:spPr>
          <a:xfrm>
            <a:off x="1342537" y="4119145"/>
            <a:ext cx="3751812" cy="646331"/>
          </a:xfrm>
          <a:prstGeom prst="rect">
            <a:avLst/>
          </a:prstGeom>
          <a:noFill/>
        </p:spPr>
        <p:txBody>
          <a:bodyPr wrap="square" rtlCol="0">
            <a:spAutoFit/>
          </a:bodyPr>
          <a:lstStyle/>
          <a:p>
            <a:r>
              <a:rPr lang="en-US" dirty="0"/>
              <a:t>Total Profit margin of all coffee type in all countries . </a:t>
            </a:r>
          </a:p>
        </p:txBody>
      </p:sp>
      <p:graphicFrame>
        <p:nvGraphicFramePr>
          <p:cNvPr id="4" name="Chart 3">
            <a:extLst>
              <a:ext uri="{FF2B5EF4-FFF2-40B4-BE49-F238E27FC236}">
                <a16:creationId xmlns:a16="http://schemas.microsoft.com/office/drawing/2014/main" id="{A3A08546-6FAD-4E47-25EF-B49D95BF2CB4}"/>
              </a:ext>
            </a:extLst>
          </p:cNvPr>
          <p:cNvGraphicFramePr>
            <a:graphicFrameLocks/>
          </p:cNvGraphicFramePr>
          <p:nvPr>
            <p:extLst>
              <p:ext uri="{D42A27DB-BD31-4B8C-83A1-F6EECF244321}">
                <p14:modId xmlns:p14="http://schemas.microsoft.com/office/powerpoint/2010/main" val="3912907920"/>
              </p:ext>
            </p:extLst>
          </p:nvPr>
        </p:nvGraphicFramePr>
        <p:xfrm>
          <a:off x="8814955" y="1427505"/>
          <a:ext cx="2987840" cy="1866952"/>
        </p:xfrm>
        <a:graphic>
          <a:graphicData uri="http://schemas.openxmlformats.org/drawingml/2006/chart">
            <c:chart xmlns:c="http://schemas.openxmlformats.org/drawingml/2006/chart" xmlns:r="http://schemas.openxmlformats.org/officeDocument/2006/relationships" r:id="rId4"/>
          </a:graphicData>
        </a:graphic>
      </p:graphicFrame>
      <p:pic>
        <p:nvPicPr>
          <p:cNvPr id="14" name="Picture 13">
            <a:extLst>
              <a:ext uri="{FF2B5EF4-FFF2-40B4-BE49-F238E27FC236}">
                <a16:creationId xmlns:a16="http://schemas.microsoft.com/office/drawing/2014/main" id="{003A3B6A-4FC2-EC7F-41E4-D7C9CD5CE871}"/>
              </a:ext>
            </a:extLst>
          </p:cNvPr>
          <p:cNvPicPr>
            <a:picLocks noChangeAspect="1"/>
          </p:cNvPicPr>
          <p:nvPr/>
        </p:nvPicPr>
        <p:blipFill>
          <a:blip r:embed="rId5"/>
          <a:stretch>
            <a:fillRect/>
          </a:stretch>
        </p:blipFill>
        <p:spPr>
          <a:xfrm>
            <a:off x="7097652" y="4077581"/>
            <a:ext cx="979547" cy="1483213"/>
          </a:xfrm>
          <a:prstGeom prst="rect">
            <a:avLst/>
          </a:prstGeom>
        </p:spPr>
      </p:pic>
      <p:graphicFrame>
        <p:nvGraphicFramePr>
          <p:cNvPr id="15" name="Chart 14">
            <a:extLst>
              <a:ext uri="{FF2B5EF4-FFF2-40B4-BE49-F238E27FC236}">
                <a16:creationId xmlns:a16="http://schemas.microsoft.com/office/drawing/2014/main" id="{266C48A6-12DC-6989-7C52-A5505AE19658}"/>
              </a:ext>
            </a:extLst>
          </p:cNvPr>
          <p:cNvGraphicFramePr>
            <a:graphicFrameLocks/>
          </p:cNvGraphicFramePr>
          <p:nvPr>
            <p:extLst>
              <p:ext uri="{D42A27DB-BD31-4B8C-83A1-F6EECF244321}">
                <p14:modId xmlns:p14="http://schemas.microsoft.com/office/powerpoint/2010/main" val="3460418777"/>
              </p:ext>
            </p:extLst>
          </p:nvPr>
        </p:nvGraphicFramePr>
        <p:xfrm>
          <a:off x="8773663" y="4003941"/>
          <a:ext cx="2878345" cy="167205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8077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3">
                <a:lumMod val="20000"/>
                <a:lumOff val="80000"/>
              </a:schemeClr>
            </a:gs>
            <a:gs pos="0">
              <a:schemeClr val="accent1">
                <a:lumMod val="5000"/>
                <a:lumOff val="95000"/>
              </a:schemeClr>
            </a:gs>
            <a:gs pos="100000">
              <a:schemeClr val="accent4">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A59F-BC32-0EAC-4D67-470BA507BD27}"/>
              </a:ext>
            </a:extLst>
          </p:cNvPr>
          <p:cNvSpPr>
            <a:spLocks noGrp="1"/>
          </p:cNvSpPr>
          <p:nvPr>
            <p:ph type="title"/>
          </p:nvPr>
        </p:nvSpPr>
        <p:spPr>
          <a:xfrm>
            <a:off x="3976796" y="290286"/>
            <a:ext cx="4238406" cy="746768"/>
          </a:xfrm>
        </p:spPr>
        <p:txBody>
          <a:bodyPr anchor="ctr">
            <a:normAutofit/>
          </a:bodyPr>
          <a:lstStyle/>
          <a:p>
            <a:r>
              <a:rPr lang="en-US" sz="4000" dirty="0">
                <a:solidFill>
                  <a:srgbClr val="C66210"/>
                </a:solidFill>
              </a:rPr>
              <a:t>Business Insights</a:t>
            </a:r>
          </a:p>
        </p:txBody>
      </p:sp>
      <p:sp>
        <p:nvSpPr>
          <p:cNvPr id="6" name="Rectangle 3">
            <a:extLst>
              <a:ext uri="{FF2B5EF4-FFF2-40B4-BE49-F238E27FC236}">
                <a16:creationId xmlns:a16="http://schemas.microsoft.com/office/drawing/2014/main" id="{3DE47FE9-AEDC-F4D5-76E4-115DED48DA0B}"/>
              </a:ext>
            </a:extLst>
          </p:cNvPr>
          <p:cNvSpPr>
            <a:spLocks noGrp="1" noChangeArrowheads="1"/>
          </p:cNvSpPr>
          <p:nvPr>
            <p:ph idx="1"/>
          </p:nvPr>
        </p:nvSpPr>
        <p:spPr bwMode="auto">
          <a:xfrm>
            <a:off x="1001485" y="1219096"/>
            <a:ext cx="1018902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rial" panose="020B0604020202020204" pitchFamily="34" charset="0"/>
              </a:rPr>
              <a:t>The </a:t>
            </a:r>
            <a:r>
              <a:rPr lang="en-US" altLang="en-US" sz="1800" dirty="0">
                <a:latin typeface="Arial" panose="020B0604020202020204" pitchFamily="34" charset="0"/>
              </a:rPr>
              <a:t>🇺🇸 The United States Takes the Crown in Coffee Sales .</a:t>
            </a:r>
            <a:r>
              <a:rPr kumimoji="0" lang="en-US" altLang="en-US" sz="1800" b="0" i="0" u="none" strike="noStrike" cap="none" normalizeH="0" baseline="0" dirty="0">
                <a:ln>
                  <a:noFill/>
                </a:ln>
                <a:solidFill>
                  <a:schemeClr val="tx1"/>
                </a:solidFill>
                <a:effectLst/>
                <a:latin typeface="Arial" panose="020B0604020202020204" pitchFamily="34" charset="0"/>
              </a:rPr>
              <a:t>United States shines as the leading contributor to coffee sales revenue, surpassing all other nations.</a:t>
            </a:r>
          </a:p>
          <a:p>
            <a:pPr marL="285750" indent="-285750" eaLnBrk="0" fontAlgn="base" hangingPunct="0">
              <a:lnSpc>
                <a:spcPct val="100000"/>
              </a:lnSpc>
              <a:spcBef>
                <a:spcPct val="0"/>
              </a:spcBef>
              <a:spcAft>
                <a:spcPct val="0"/>
              </a:spcAft>
              <a:buClrTx/>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Liberica Leads the Way in Revenue Generation . Liberica coffee takes the top spot in revenue generation, showcasing its impact on the coffee industry.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"Light" Roast Coffee Emerges as Revenue Leader . Among various roast types, "Light" roast coffee stands out as the leader in revenue generation.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Coffee Sales by Country: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Ireland - Liberica coffee outperforms other types in revenue in Ireland.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United States - Arabica coffee secures the top spot for revenue generation in the United States.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United Kingdom - Robusta coffee stands out as the revenue leader in the United Kingdom.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Sales Soar in 2021 with a 13.6% Surge  While 2019 and 2020 saw nearly identical sales figures, 2021 witnessed a significant boost with a 13.6% increase compared to the previous year, reflecting a thriving coffee market.</a:t>
            </a:r>
          </a:p>
        </p:txBody>
      </p:sp>
    </p:spTree>
    <p:extLst>
      <p:ext uri="{BB962C8B-B14F-4D97-AF65-F5344CB8AC3E}">
        <p14:creationId xmlns:p14="http://schemas.microsoft.com/office/powerpoint/2010/main" val="141950310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3">
                <a:lumMod val="20000"/>
                <a:lumOff val="80000"/>
              </a:schemeClr>
            </a:gs>
            <a:gs pos="0">
              <a:schemeClr val="accent1">
                <a:lumMod val="5000"/>
                <a:lumOff val="95000"/>
              </a:schemeClr>
            </a:gs>
            <a:gs pos="100000">
              <a:schemeClr val="accent4">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A59F-BC32-0EAC-4D67-470BA507BD27}"/>
              </a:ext>
            </a:extLst>
          </p:cNvPr>
          <p:cNvSpPr>
            <a:spLocks noGrp="1"/>
          </p:cNvSpPr>
          <p:nvPr>
            <p:ph type="title"/>
          </p:nvPr>
        </p:nvSpPr>
        <p:spPr>
          <a:xfrm>
            <a:off x="3976796" y="232229"/>
            <a:ext cx="4238406" cy="746768"/>
          </a:xfrm>
        </p:spPr>
        <p:txBody>
          <a:bodyPr anchor="ctr">
            <a:normAutofit fontScale="90000"/>
          </a:bodyPr>
          <a:lstStyle/>
          <a:p>
            <a:r>
              <a:rPr lang="en-US" sz="4000" dirty="0">
                <a:solidFill>
                  <a:srgbClr val="C66210"/>
                </a:solidFill>
              </a:rPr>
              <a:t>Recommendation</a:t>
            </a:r>
          </a:p>
        </p:txBody>
      </p:sp>
      <p:sp>
        <p:nvSpPr>
          <p:cNvPr id="5" name="Content Placeholder 4">
            <a:extLst>
              <a:ext uri="{FF2B5EF4-FFF2-40B4-BE49-F238E27FC236}">
                <a16:creationId xmlns:a16="http://schemas.microsoft.com/office/drawing/2014/main" id="{0AD346FB-6FE9-BD3A-27AD-A26BA74D6B2D}"/>
              </a:ext>
            </a:extLst>
          </p:cNvPr>
          <p:cNvSpPr>
            <a:spLocks noGrp="1"/>
          </p:cNvSpPr>
          <p:nvPr>
            <p:ph idx="1"/>
          </p:nvPr>
        </p:nvSpPr>
        <p:spPr>
          <a:xfrm>
            <a:off x="609600" y="978997"/>
            <a:ext cx="10972800" cy="5363746"/>
          </a:xfrm>
        </p:spPr>
        <p:txBody>
          <a:bodyPr>
            <a:normAutofit fontScale="85000" lnSpcReduction="20000"/>
          </a:bodyPr>
          <a:lstStyle/>
          <a:p>
            <a:pPr marL="0" marR="0" lvl="0" indent="0"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Customer Segmentation and Targeting: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Identify high-value customers using the "Loyalty Card" status and purchase history.</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Develop targeted marketing campaigns to increase retention and encourage repeat purchases.</a:t>
            </a:r>
          </a:p>
          <a:p>
            <a:pPr marL="0" marR="0" lvl="0" indent="0"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 Product Analysis: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Analyze the profitability of different coffee types and roast types.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Focus on promoting high-profit products and consider discontinuing low-profit items.</a:t>
            </a:r>
          </a:p>
          <a:p>
            <a:pPr marL="0" marR="0" lvl="0" indent="0"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 Sales Trends: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Identify peak sales periods and plan promotions or discounts during off-peak times.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Consider introducing seasonal products to boost sales.</a:t>
            </a:r>
          </a:p>
          <a:p>
            <a:pPr marL="0" marR="0" lvl="0" indent="0"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 Cost Management: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Review the cost prices and negotiate with suppliers to reduce costs.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Monitor the cost of goods sold (COGS) and aim to increase the profit margin.</a:t>
            </a:r>
          </a:p>
          <a:p>
            <a:pPr marL="0" marR="0" lvl="0" indent="0" defTabSz="914400" rtl="0" eaLnBrk="0" fontAlgn="base" latinLnBrk="0" hangingPunct="0">
              <a:lnSpc>
                <a:spcPct val="15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 Customer Feedback:</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Collect and analyze customer feedback to improve product offerings and customer service.</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Implement a feedback loop to continuously enhance the customer experience.</a:t>
            </a:r>
          </a:p>
          <a:p>
            <a:endParaRPr lang="en-US" dirty="0"/>
          </a:p>
        </p:txBody>
      </p:sp>
    </p:spTree>
    <p:extLst>
      <p:ext uri="{BB962C8B-B14F-4D97-AF65-F5344CB8AC3E}">
        <p14:creationId xmlns:p14="http://schemas.microsoft.com/office/powerpoint/2010/main" val="247551453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85C1-2425-7507-814E-589CBC9926A1}"/>
              </a:ext>
            </a:extLst>
          </p:cNvPr>
          <p:cNvSpPr>
            <a:spLocks noGrp="1"/>
          </p:cNvSpPr>
          <p:nvPr>
            <p:ph type="title"/>
          </p:nvPr>
        </p:nvSpPr>
        <p:spPr>
          <a:xfrm>
            <a:off x="4565072" y="180109"/>
            <a:ext cx="3061855" cy="747274"/>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F757D1EC-8EB6-F08C-B213-FFEF7B78B0D4}"/>
              </a:ext>
            </a:extLst>
          </p:cNvPr>
          <p:cNvSpPr>
            <a:spLocks noGrp="1"/>
          </p:cNvSpPr>
          <p:nvPr>
            <p:ph idx="1"/>
          </p:nvPr>
        </p:nvSpPr>
        <p:spPr>
          <a:xfrm>
            <a:off x="1517071" y="1080655"/>
            <a:ext cx="9157855" cy="5103647"/>
          </a:xfrm>
        </p:spPr>
        <p:txBody>
          <a:bodyPr/>
          <a:lstStyle/>
          <a:p>
            <a:r>
              <a:rPr lang="en-US" dirty="0"/>
              <a:t> The United States produced the highest sales amount and all five (5) of the top customers are also from there. It’ll be essential to keep top customers satisfied and ensure needed products are always made available at our stores at the country.</a:t>
            </a:r>
          </a:p>
          <a:p>
            <a:r>
              <a:rPr lang="en-US" b="1" dirty="0"/>
              <a:t> </a:t>
            </a:r>
            <a:r>
              <a:rPr lang="en-US" dirty="0"/>
              <a:t>In the bid to increase sales across the United Kingdom and Ireland that generated low sales, Better product advertisement and exposure will be needed to reach out to more customers. Keeping in mind that having more customers raise better chances of more sales.</a:t>
            </a:r>
          </a:p>
          <a:p>
            <a:r>
              <a:rPr lang="en-US" b="0" i="0" dirty="0">
                <a:effectLst/>
                <a:highlight>
                  <a:srgbClr val="F3F3F3"/>
                </a:highlight>
                <a:latin typeface="SegoeUIVariable"/>
              </a:rPr>
              <a:t>In conclusion, our coffee sales order reflects a robust demand for our premium blends. There is a room for growth with rising consumer interest in quality and convenience. Let’s brew success together! </a:t>
            </a:r>
            <a:endParaRPr lang="en-US" dirty="0"/>
          </a:p>
          <a:p>
            <a:r>
              <a:rPr lang="en-US" dirty="0"/>
              <a:t>  </a:t>
            </a:r>
          </a:p>
        </p:txBody>
      </p:sp>
    </p:spTree>
    <p:extLst>
      <p:ext uri="{BB962C8B-B14F-4D97-AF65-F5344CB8AC3E}">
        <p14:creationId xmlns:p14="http://schemas.microsoft.com/office/powerpoint/2010/main" val="238524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D72A-106D-93CD-6A59-0C5A06BFFCEA}"/>
              </a:ext>
            </a:extLst>
          </p:cNvPr>
          <p:cNvSpPr>
            <a:spLocks noGrp="1"/>
          </p:cNvSpPr>
          <p:nvPr>
            <p:ph type="title"/>
          </p:nvPr>
        </p:nvSpPr>
        <p:spPr>
          <a:xfrm>
            <a:off x="5022166" y="464234"/>
            <a:ext cx="1899139" cy="786067"/>
          </a:xfrm>
        </p:spPr>
        <p:txBody>
          <a:bodyPr/>
          <a:lstStyle/>
          <a:p>
            <a:r>
              <a:rPr lang="en-US" dirty="0">
                <a:solidFill>
                  <a:srgbClr val="C66210"/>
                </a:solidFill>
              </a:rPr>
              <a:t>INDEX</a:t>
            </a:r>
          </a:p>
        </p:txBody>
      </p:sp>
      <p:sp>
        <p:nvSpPr>
          <p:cNvPr id="3" name="Content Placeholder 2">
            <a:extLst>
              <a:ext uri="{FF2B5EF4-FFF2-40B4-BE49-F238E27FC236}">
                <a16:creationId xmlns:a16="http://schemas.microsoft.com/office/drawing/2014/main" id="{ACC87E8F-98C8-16B3-C9D7-626D2794E727}"/>
              </a:ext>
            </a:extLst>
          </p:cNvPr>
          <p:cNvSpPr>
            <a:spLocks noGrp="1"/>
          </p:cNvSpPr>
          <p:nvPr>
            <p:ph idx="1"/>
          </p:nvPr>
        </p:nvSpPr>
        <p:spPr/>
        <p:txBody>
          <a:bodyPr/>
          <a:lstStyle/>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Objectives</a:t>
            </a:r>
          </a:p>
          <a:p>
            <a:pPr marL="342900" indent="-342900">
              <a:buFont typeface="Arial" panose="020B0604020202020204" pitchFamily="34" charset="0"/>
              <a:buChar char="•"/>
            </a:pPr>
            <a:r>
              <a:rPr lang="en-US" dirty="0"/>
              <a:t>Overview</a:t>
            </a:r>
          </a:p>
          <a:p>
            <a:pPr marL="342900" indent="-342900">
              <a:buFont typeface="Arial" panose="020B0604020202020204" pitchFamily="34" charset="0"/>
              <a:buChar char="•"/>
            </a:pPr>
            <a:r>
              <a:rPr lang="en-US" dirty="0"/>
              <a:t>Data cleaning</a:t>
            </a:r>
          </a:p>
          <a:p>
            <a:pPr marL="342900" indent="-342900">
              <a:buFont typeface="Arial" panose="020B0604020202020204" pitchFamily="34" charset="0"/>
              <a:buChar char="•"/>
            </a:pPr>
            <a:r>
              <a:rPr lang="en-US" dirty="0"/>
              <a:t>Business Questions</a:t>
            </a:r>
          </a:p>
          <a:p>
            <a:pPr marL="342900" indent="-342900">
              <a:buFont typeface="Arial" panose="020B0604020202020204" pitchFamily="34" charset="0"/>
              <a:buChar char="•"/>
            </a:pPr>
            <a:r>
              <a:rPr lang="en-US" dirty="0"/>
              <a:t>Method of Analysis</a:t>
            </a:r>
          </a:p>
          <a:p>
            <a:pPr marL="342900" indent="-342900">
              <a:buFont typeface="Arial" panose="020B0604020202020204" pitchFamily="34" charset="0"/>
              <a:buChar char="•"/>
            </a:pPr>
            <a:r>
              <a:rPr lang="en-US" dirty="0"/>
              <a:t>Conclusion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65446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3">
                <a:lumMod val="20000"/>
                <a:lumOff val="80000"/>
              </a:schemeClr>
            </a:gs>
            <a:gs pos="0">
              <a:schemeClr val="accent1">
                <a:lumMod val="5000"/>
                <a:lumOff val="95000"/>
              </a:schemeClr>
            </a:gs>
            <a:gs pos="100000">
              <a:schemeClr val="accent4">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1422-77DE-C66C-BC85-39D8E516B100}"/>
              </a:ext>
            </a:extLst>
          </p:cNvPr>
          <p:cNvSpPr>
            <a:spLocks noGrp="1"/>
          </p:cNvSpPr>
          <p:nvPr>
            <p:ph type="title"/>
          </p:nvPr>
        </p:nvSpPr>
        <p:spPr>
          <a:xfrm>
            <a:off x="4350327" y="715262"/>
            <a:ext cx="3491345" cy="802692"/>
          </a:xfrm>
        </p:spPr>
        <p:txBody>
          <a:bodyPr/>
          <a:lstStyle/>
          <a:p>
            <a:r>
              <a:rPr lang="en-US" dirty="0">
                <a:solidFill>
                  <a:srgbClr val="C66210"/>
                </a:solidFill>
              </a:rPr>
              <a:t>Introduction</a:t>
            </a:r>
          </a:p>
        </p:txBody>
      </p:sp>
      <p:sp>
        <p:nvSpPr>
          <p:cNvPr id="3" name="Content Placeholder 2">
            <a:extLst>
              <a:ext uri="{FF2B5EF4-FFF2-40B4-BE49-F238E27FC236}">
                <a16:creationId xmlns:a16="http://schemas.microsoft.com/office/drawing/2014/main" id="{5CE8512F-E1AF-2EAD-18C7-20CAFD80279B}"/>
              </a:ext>
            </a:extLst>
          </p:cNvPr>
          <p:cNvSpPr>
            <a:spLocks noGrp="1"/>
          </p:cNvSpPr>
          <p:nvPr>
            <p:ph idx="1"/>
          </p:nvPr>
        </p:nvSpPr>
        <p:spPr>
          <a:xfrm>
            <a:off x="1181685" y="1828800"/>
            <a:ext cx="10002130" cy="4487594"/>
          </a:xfrm>
          <a:noFill/>
          <a:ln>
            <a:noFill/>
          </a:ln>
        </p:spPr>
        <p:txBody>
          <a:bodyPr wrap="none" lIns="91440">
            <a:normAutofit/>
          </a:bodyPr>
          <a:lstStyle/>
          <a:p>
            <a:r>
              <a:rPr lang="en-US" b="0" i="0" dirty="0">
                <a:highlight>
                  <a:srgbClr val="F3F3F3"/>
                </a:highlight>
                <a:latin typeface="SegoeUIVariable"/>
              </a:rPr>
              <a:t>Coffee is one of the most popular and widely consumed beverages globally. It has a rich</a:t>
            </a:r>
          </a:p>
          <a:p>
            <a:r>
              <a:rPr lang="en-US" b="0" i="0" dirty="0">
                <a:highlight>
                  <a:srgbClr val="F3F3F3"/>
                </a:highlight>
                <a:latin typeface="SegoeUIVariable"/>
              </a:rPr>
              <a:t> history, dating back centuries and is deeply ingrained in various cultures. The global</a:t>
            </a:r>
          </a:p>
          <a:p>
            <a:r>
              <a:rPr lang="en-US" b="0" i="0" dirty="0">
                <a:highlight>
                  <a:srgbClr val="F3F3F3"/>
                </a:highlight>
                <a:latin typeface="SegoeUIVariable"/>
              </a:rPr>
              <a:t> coffee market has been steadily growing. </a:t>
            </a:r>
            <a:r>
              <a:rPr lang="en-US" b="0" i="0" dirty="0">
                <a:effectLst/>
                <a:highlight>
                  <a:srgbClr val="F3F3F3"/>
                </a:highlight>
                <a:latin typeface="SegoeUIVariable"/>
              </a:rPr>
              <a:t>Urbanization and rising disposable income</a:t>
            </a:r>
          </a:p>
          <a:p>
            <a:r>
              <a:rPr lang="en-US" b="0" i="0" dirty="0">
                <a:effectLst/>
                <a:highlight>
                  <a:srgbClr val="F3F3F3"/>
                </a:highlight>
                <a:latin typeface="SegoeUIVariable"/>
              </a:rPr>
              <a:t> contribute to increased coffee consumption. Health benefits associated with coffee,</a:t>
            </a:r>
          </a:p>
          <a:p>
            <a:r>
              <a:rPr lang="en-US" b="0" i="0" dirty="0">
                <a:effectLst/>
                <a:highlight>
                  <a:srgbClr val="F3F3F3"/>
                </a:highlight>
                <a:latin typeface="SegoeUIVariable"/>
              </a:rPr>
              <a:t> such as reduced diabetes risk and increased energy, drive market growth. Consumers</a:t>
            </a:r>
          </a:p>
          <a:p>
            <a:r>
              <a:rPr lang="en-US" b="0" i="0" dirty="0">
                <a:effectLst/>
                <a:highlight>
                  <a:srgbClr val="F3F3F3"/>
                </a:highlight>
                <a:latin typeface="SegoeUIVariable"/>
              </a:rPr>
              <a:t> seek premium products emphasizing quality. Consumers increasingly prefer ethically</a:t>
            </a:r>
          </a:p>
          <a:p>
            <a:r>
              <a:rPr lang="en-US" b="0" i="0" dirty="0">
                <a:effectLst/>
                <a:highlight>
                  <a:srgbClr val="F3F3F3"/>
                </a:highlight>
                <a:latin typeface="SegoeUIVariable"/>
              </a:rPr>
              <a:t> produced coffee. Organic certification is gaining traction, especially in Asia and </a:t>
            </a:r>
          </a:p>
          <a:p>
            <a:r>
              <a:rPr lang="en-US" b="0" i="0" dirty="0">
                <a:effectLst/>
                <a:highlight>
                  <a:srgbClr val="F3F3F3"/>
                </a:highlight>
                <a:latin typeface="SegoeUIVariable"/>
              </a:rPr>
              <a:t>Europe, due to the perception of reduced exposure to synthetic chemicals.</a:t>
            </a:r>
          </a:p>
          <a:p>
            <a:endParaRPr lang="en-US" b="0" i="0" dirty="0">
              <a:effectLst/>
              <a:highlight>
                <a:srgbClr val="F3F3F3"/>
              </a:highlight>
              <a:latin typeface="SegoeUIVariable"/>
            </a:endParaRPr>
          </a:p>
          <a:p>
            <a:endParaRPr lang="en-US" b="0" i="0" dirty="0">
              <a:effectLst/>
              <a:highlight>
                <a:srgbClr val="F3F3F3"/>
              </a:highlight>
              <a:latin typeface="SegoeUIVariable"/>
            </a:endParaRPr>
          </a:p>
          <a:p>
            <a:endParaRPr lang="en-US" b="0" i="0" dirty="0">
              <a:effectLst/>
              <a:highlight>
                <a:srgbClr val="F3F3F3"/>
              </a:highlight>
              <a:latin typeface="SegoeUIVariable"/>
            </a:endParaRPr>
          </a:p>
          <a:p>
            <a:endParaRPr lang="en-US" b="0" i="0" dirty="0">
              <a:highlight>
                <a:srgbClr val="F3F3F3"/>
              </a:highlight>
              <a:latin typeface="SegoeUIVariable"/>
            </a:endParaRPr>
          </a:p>
          <a:p>
            <a:endParaRPr lang="en-US" b="0" i="0" dirty="0">
              <a:highlight>
                <a:srgbClr val="F3F3F3"/>
              </a:highlight>
              <a:latin typeface="SegoeUIVariable"/>
            </a:endParaRPr>
          </a:p>
          <a:p>
            <a:endParaRPr lang="en-US" b="0" i="0" dirty="0">
              <a:highlight>
                <a:srgbClr val="F3F3F3"/>
              </a:highlight>
              <a:latin typeface="SegoeUIVariable"/>
            </a:endParaRPr>
          </a:p>
          <a:p>
            <a:endParaRPr lang="en-US" dirty="0"/>
          </a:p>
        </p:txBody>
      </p:sp>
    </p:spTree>
    <p:extLst>
      <p:ext uri="{BB962C8B-B14F-4D97-AF65-F5344CB8AC3E}">
        <p14:creationId xmlns:p14="http://schemas.microsoft.com/office/powerpoint/2010/main" val="197684830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60E9-6824-45B5-4357-47E14A891234}"/>
              </a:ext>
            </a:extLst>
          </p:cNvPr>
          <p:cNvSpPr>
            <a:spLocks noGrp="1"/>
          </p:cNvSpPr>
          <p:nvPr>
            <p:ph type="title"/>
          </p:nvPr>
        </p:nvSpPr>
        <p:spPr>
          <a:xfrm>
            <a:off x="4717472" y="484909"/>
            <a:ext cx="2757055" cy="733420"/>
          </a:xfrm>
        </p:spPr>
        <p:txBody>
          <a:bodyPr>
            <a:normAutofit fontScale="90000"/>
          </a:bodyPr>
          <a:lstStyle/>
          <a:p>
            <a:r>
              <a:rPr lang="en-US" dirty="0">
                <a:solidFill>
                  <a:srgbClr val="C66210"/>
                </a:solidFill>
              </a:rPr>
              <a:t>Objective</a:t>
            </a:r>
          </a:p>
        </p:txBody>
      </p:sp>
      <p:sp>
        <p:nvSpPr>
          <p:cNvPr id="6" name="TextBox 5">
            <a:extLst>
              <a:ext uri="{FF2B5EF4-FFF2-40B4-BE49-F238E27FC236}">
                <a16:creationId xmlns:a16="http://schemas.microsoft.com/office/drawing/2014/main" id="{87C9838F-D99D-6960-8A4C-426E819A055B}"/>
              </a:ext>
            </a:extLst>
          </p:cNvPr>
          <p:cNvSpPr txBox="1"/>
          <p:nvPr/>
        </p:nvSpPr>
        <p:spPr>
          <a:xfrm>
            <a:off x="1343891" y="2074478"/>
            <a:ext cx="950421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Understand Customer Preferences: It helps to explore the popularity of coffee verities</a:t>
            </a:r>
          </a:p>
          <a:p>
            <a:r>
              <a:rPr lang="en-US" dirty="0"/>
              <a:t>      among customers across different cities and countries.</a:t>
            </a:r>
          </a:p>
          <a:p>
            <a:endParaRPr lang="en-US" dirty="0"/>
          </a:p>
          <a:p>
            <a:pPr marL="285750" indent="-285750">
              <a:buFont typeface="Arial" panose="020B0604020202020204" pitchFamily="34" charset="0"/>
              <a:buChar char="•"/>
            </a:pPr>
            <a:r>
              <a:rPr lang="en-US" dirty="0"/>
              <a:t>Evaluate Shop Performance: It helps to analyze the performance and aggregate ratings of shop to identify top-performing countries and cities.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Assess Service Offerings: It determines the availability and impact of services provided by the seller. </a:t>
            </a:r>
            <a:endParaRPr lang="en-US" b="0" dirty="0">
              <a:solidFill>
                <a:srgbClr val="CCCCCC"/>
              </a:solidFill>
              <a:effectLst/>
              <a:highlight>
                <a:srgbClr val="1F1F1F"/>
              </a:highlight>
              <a:latin typeface="Consolas" panose="020B0609020204030204" pitchFamily="49" charset="0"/>
            </a:endParaRPr>
          </a:p>
        </p:txBody>
      </p:sp>
      <p:sp>
        <p:nvSpPr>
          <p:cNvPr id="7" name="TextBox 6">
            <a:extLst>
              <a:ext uri="{FF2B5EF4-FFF2-40B4-BE49-F238E27FC236}">
                <a16:creationId xmlns:a16="http://schemas.microsoft.com/office/drawing/2014/main" id="{E4CA3DE7-92D7-ED17-E5F2-5E7CC35F133B}"/>
              </a:ext>
            </a:extLst>
          </p:cNvPr>
          <p:cNvSpPr txBox="1"/>
          <p:nvPr/>
        </p:nvSpPr>
        <p:spPr>
          <a:xfrm>
            <a:off x="1343891" y="4562364"/>
            <a:ext cx="803265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Track coffee type sales trend  for better inventory management.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Analyze sales by country to aid expansion.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Analyze  customer frequency  in every year.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Monthly distribution of coffee for all countries.</a:t>
            </a:r>
          </a:p>
        </p:txBody>
      </p:sp>
    </p:spTree>
    <p:extLst>
      <p:ext uri="{BB962C8B-B14F-4D97-AF65-F5344CB8AC3E}">
        <p14:creationId xmlns:p14="http://schemas.microsoft.com/office/powerpoint/2010/main" val="643464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49C7-C947-EDB1-779C-7B3D34A5728C}"/>
              </a:ext>
            </a:extLst>
          </p:cNvPr>
          <p:cNvSpPr>
            <a:spLocks noGrp="1"/>
          </p:cNvSpPr>
          <p:nvPr>
            <p:ph type="title"/>
          </p:nvPr>
        </p:nvSpPr>
        <p:spPr>
          <a:xfrm>
            <a:off x="3522518" y="193964"/>
            <a:ext cx="5146964" cy="733420"/>
          </a:xfrm>
        </p:spPr>
        <p:txBody>
          <a:bodyPr>
            <a:normAutofit fontScale="90000"/>
          </a:bodyPr>
          <a:lstStyle/>
          <a:p>
            <a:r>
              <a:rPr lang="en-US" dirty="0">
                <a:solidFill>
                  <a:srgbClr val="C66210"/>
                </a:solidFill>
              </a:rPr>
              <a:t>Overview Of all data</a:t>
            </a:r>
          </a:p>
        </p:txBody>
      </p:sp>
      <p:sp>
        <p:nvSpPr>
          <p:cNvPr id="3" name="Content Placeholder 2">
            <a:extLst>
              <a:ext uri="{FF2B5EF4-FFF2-40B4-BE49-F238E27FC236}">
                <a16:creationId xmlns:a16="http://schemas.microsoft.com/office/drawing/2014/main" id="{7641770E-1119-5374-C4FF-A3303AF3DCF2}"/>
              </a:ext>
            </a:extLst>
          </p:cNvPr>
          <p:cNvSpPr>
            <a:spLocks noGrp="1"/>
          </p:cNvSpPr>
          <p:nvPr>
            <p:ph idx="1"/>
          </p:nvPr>
        </p:nvSpPr>
        <p:spPr>
          <a:xfrm>
            <a:off x="609600" y="1066800"/>
            <a:ext cx="10972800" cy="5597236"/>
          </a:xfrm>
        </p:spPr>
        <p:txBody>
          <a:bodyPr/>
          <a:lstStyle/>
          <a:p>
            <a:r>
              <a:rPr lang="en-US" dirty="0"/>
              <a:t>Data on coffee bean sales are divided into 3 separate sheets:</a:t>
            </a:r>
          </a:p>
          <a:p>
            <a:r>
              <a:rPr lang="en-US" dirty="0"/>
              <a:t>**Customers** Customer ID Card , Customer Name, Email, Phone Number , Address Line,City,Country,Postcode,Loyalty card.</a:t>
            </a:r>
          </a:p>
          <a:p>
            <a:r>
              <a:rPr lang="en-US" dirty="0"/>
              <a:t>**Product** Product Id , Coffee Type , Roast type ,Size, Unit Price, Price per 100g, Profit.</a:t>
            </a:r>
          </a:p>
          <a:p>
            <a:r>
              <a:rPr lang="en-US" dirty="0"/>
              <a:t>**Orders** Order Id, Order date,Customer ID, Product Id, Quantity.</a:t>
            </a:r>
          </a:p>
          <a:p>
            <a:endParaRPr lang="en-US" dirty="0"/>
          </a:p>
        </p:txBody>
      </p:sp>
      <p:pic>
        <p:nvPicPr>
          <p:cNvPr id="7" name="Picture 6">
            <a:extLst>
              <a:ext uri="{FF2B5EF4-FFF2-40B4-BE49-F238E27FC236}">
                <a16:creationId xmlns:a16="http://schemas.microsoft.com/office/drawing/2014/main" id="{DB6565E8-9DB7-1890-FBA4-5327B590C955}"/>
              </a:ext>
            </a:extLst>
          </p:cNvPr>
          <p:cNvPicPr>
            <a:picLocks noChangeAspect="1"/>
          </p:cNvPicPr>
          <p:nvPr/>
        </p:nvPicPr>
        <p:blipFill>
          <a:blip r:embed="rId2"/>
          <a:stretch>
            <a:fillRect/>
          </a:stretch>
        </p:blipFill>
        <p:spPr>
          <a:xfrm>
            <a:off x="5223164" y="3429000"/>
            <a:ext cx="2665696" cy="2417339"/>
          </a:xfrm>
          <a:prstGeom prst="rect">
            <a:avLst/>
          </a:prstGeom>
        </p:spPr>
      </p:pic>
      <p:pic>
        <p:nvPicPr>
          <p:cNvPr id="9" name="Picture 8">
            <a:extLst>
              <a:ext uri="{FF2B5EF4-FFF2-40B4-BE49-F238E27FC236}">
                <a16:creationId xmlns:a16="http://schemas.microsoft.com/office/drawing/2014/main" id="{835EC7D6-BE05-2FC7-487A-17DBF74620E4}"/>
              </a:ext>
            </a:extLst>
          </p:cNvPr>
          <p:cNvPicPr>
            <a:picLocks noChangeAspect="1"/>
          </p:cNvPicPr>
          <p:nvPr/>
        </p:nvPicPr>
        <p:blipFill>
          <a:blip r:embed="rId3"/>
          <a:stretch>
            <a:fillRect/>
          </a:stretch>
        </p:blipFill>
        <p:spPr>
          <a:xfrm>
            <a:off x="134140" y="3429000"/>
            <a:ext cx="4786020" cy="2362200"/>
          </a:xfrm>
          <a:prstGeom prst="rect">
            <a:avLst/>
          </a:prstGeom>
        </p:spPr>
      </p:pic>
      <p:pic>
        <p:nvPicPr>
          <p:cNvPr id="11" name="Picture 10">
            <a:extLst>
              <a:ext uri="{FF2B5EF4-FFF2-40B4-BE49-F238E27FC236}">
                <a16:creationId xmlns:a16="http://schemas.microsoft.com/office/drawing/2014/main" id="{2222CB31-7E80-DE1B-FC89-66FCEADB27ED}"/>
              </a:ext>
            </a:extLst>
          </p:cNvPr>
          <p:cNvPicPr>
            <a:picLocks noChangeAspect="1"/>
          </p:cNvPicPr>
          <p:nvPr/>
        </p:nvPicPr>
        <p:blipFill>
          <a:blip r:embed="rId4"/>
          <a:stretch>
            <a:fillRect/>
          </a:stretch>
        </p:blipFill>
        <p:spPr>
          <a:xfrm>
            <a:off x="8108736" y="3429000"/>
            <a:ext cx="3854886" cy="2362200"/>
          </a:xfrm>
          <a:prstGeom prst="rect">
            <a:avLst/>
          </a:prstGeom>
        </p:spPr>
      </p:pic>
    </p:spTree>
    <p:extLst>
      <p:ext uri="{BB962C8B-B14F-4D97-AF65-F5344CB8AC3E}">
        <p14:creationId xmlns:p14="http://schemas.microsoft.com/office/powerpoint/2010/main" val="284269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49C7-C947-EDB1-779C-7B3D34A5728C}"/>
              </a:ext>
            </a:extLst>
          </p:cNvPr>
          <p:cNvSpPr>
            <a:spLocks noGrp="1"/>
          </p:cNvSpPr>
          <p:nvPr>
            <p:ph type="title"/>
          </p:nvPr>
        </p:nvSpPr>
        <p:spPr>
          <a:xfrm>
            <a:off x="3008168" y="193964"/>
            <a:ext cx="6175664" cy="733420"/>
          </a:xfrm>
        </p:spPr>
        <p:txBody>
          <a:bodyPr>
            <a:normAutofit fontScale="90000"/>
          </a:bodyPr>
          <a:lstStyle/>
          <a:p>
            <a:r>
              <a:rPr lang="en-US" dirty="0">
                <a:solidFill>
                  <a:srgbClr val="C66210"/>
                </a:solidFill>
              </a:rPr>
              <a:t>Data Pre Processing task</a:t>
            </a:r>
          </a:p>
        </p:txBody>
      </p:sp>
      <p:sp>
        <p:nvSpPr>
          <p:cNvPr id="3" name="Content Placeholder 2">
            <a:extLst>
              <a:ext uri="{FF2B5EF4-FFF2-40B4-BE49-F238E27FC236}">
                <a16:creationId xmlns:a16="http://schemas.microsoft.com/office/drawing/2014/main" id="{7641770E-1119-5374-C4FF-A3303AF3DCF2}"/>
              </a:ext>
            </a:extLst>
          </p:cNvPr>
          <p:cNvSpPr>
            <a:spLocks noGrp="1"/>
          </p:cNvSpPr>
          <p:nvPr>
            <p:ph idx="1"/>
          </p:nvPr>
        </p:nvSpPr>
        <p:spPr>
          <a:xfrm>
            <a:off x="609600" y="1066800"/>
            <a:ext cx="10972800" cy="5597236"/>
          </a:xfrm>
        </p:spPr>
        <p:txBody>
          <a:bodyPr/>
          <a:lstStyle/>
          <a:p>
            <a:pPr marL="342900" indent="-342900">
              <a:buFont typeface="Arial" panose="020B0604020202020204" pitchFamily="34" charset="0"/>
              <a:buChar char="•"/>
            </a:pPr>
            <a:r>
              <a:rPr lang="en-US" sz="2000" dirty="0">
                <a:ea typeface="Calibri" panose="020F0502020204030204" pitchFamily="34" charset="0"/>
                <a:cs typeface="Calibri" panose="020F0502020204030204" pitchFamily="34" charset="0"/>
              </a:rPr>
              <a:t>Using XLOOKUP function, merged the customer table in the orders table with the help of customer id:  customer name, email (used IF function along with XLOOKUP as nested function ), country , loyalty card. </a:t>
            </a:r>
          </a:p>
          <a:p>
            <a:pPr marL="342900" indent="-342900">
              <a:buFont typeface="Arial" panose="020B0604020202020204" pitchFamily="34" charset="0"/>
              <a:buChar char="•"/>
            </a:pPr>
            <a:r>
              <a:rPr lang="en-US" sz="2000" dirty="0">
                <a:ea typeface="Calibri" panose="020F0502020204030204" pitchFamily="34" charset="0"/>
                <a:cs typeface="Calibri" panose="020F0502020204030204" pitchFamily="34" charset="0"/>
              </a:rPr>
              <a:t>Using INDEX, MATCH, XLOOKUP function, merged the Products table in the orders table with the help of Product id: </a:t>
            </a:r>
            <a:r>
              <a:rPr lang="en-US" dirty="0"/>
              <a:t>Coffee Type , Roast type ,Size, Unit Price.</a:t>
            </a:r>
          </a:p>
          <a:p>
            <a:endParaRPr lang="en-US" dirty="0"/>
          </a:p>
          <a:p>
            <a:endParaRPr lang="en-US" dirty="0"/>
          </a:p>
        </p:txBody>
      </p:sp>
      <p:sp>
        <p:nvSpPr>
          <p:cNvPr id="6" name="TextBox 5">
            <a:extLst>
              <a:ext uri="{FF2B5EF4-FFF2-40B4-BE49-F238E27FC236}">
                <a16:creationId xmlns:a16="http://schemas.microsoft.com/office/drawing/2014/main" id="{61B5CA29-E54D-0D95-0C26-A7BEC94418A5}"/>
              </a:ext>
            </a:extLst>
          </p:cNvPr>
          <p:cNvSpPr txBox="1"/>
          <p:nvPr/>
        </p:nvSpPr>
        <p:spPr>
          <a:xfrm>
            <a:off x="10375731" y="3096491"/>
            <a:ext cx="1359069" cy="2031325"/>
          </a:xfrm>
          <a:prstGeom prst="rect">
            <a:avLst/>
          </a:prstGeom>
          <a:noFill/>
        </p:spPr>
        <p:txBody>
          <a:bodyPr wrap="square" rtlCol="0">
            <a:spAutoFit/>
          </a:bodyPr>
          <a:lstStyle/>
          <a:p>
            <a:r>
              <a:rPr lang="en-US" dirty="0"/>
              <a:t>All three tables were merged into a single table .</a:t>
            </a:r>
          </a:p>
        </p:txBody>
      </p:sp>
      <p:pic>
        <p:nvPicPr>
          <p:cNvPr id="7" name="Picture 6">
            <a:extLst>
              <a:ext uri="{FF2B5EF4-FFF2-40B4-BE49-F238E27FC236}">
                <a16:creationId xmlns:a16="http://schemas.microsoft.com/office/drawing/2014/main" id="{BA402B28-DFEC-279F-924F-7AC6EC859979}"/>
              </a:ext>
            </a:extLst>
          </p:cNvPr>
          <p:cNvPicPr>
            <a:picLocks noChangeAspect="1"/>
          </p:cNvPicPr>
          <p:nvPr/>
        </p:nvPicPr>
        <p:blipFill>
          <a:blip r:embed="rId2"/>
          <a:stretch>
            <a:fillRect/>
          </a:stretch>
        </p:blipFill>
        <p:spPr>
          <a:xfrm>
            <a:off x="609600" y="3096491"/>
            <a:ext cx="9613730" cy="3235036"/>
          </a:xfrm>
          <a:prstGeom prst="rect">
            <a:avLst/>
          </a:prstGeom>
        </p:spPr>
      </p:pic>
    </p:spTree>
    <p:extLst>
      <p:ext uri="{BB962C8B-B14F-4D97-AF65-F5344CB8AC3E}">
        <p14:creationId xmlns:p14="http://schemas.microsoft.com/office/powerpoint/2010/main" val="1654680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0D18-1297-61DE-D598-A32DF1815A1C}"/>
              </a:ext>
            </a:extLst>
          </p:cNvPr>
          <p:cNvSpPr>
            <a:spLocks noGrp="1"/>
          </p:cNvSpPr>
          <p:nvPr>
            <p:ph type="title"/>
          </p:nvPr>
        </p:nvSpPr>
        <p:spPr>
          <a:xfrm>
            <a:off x="4229100" y="0"/>
            <a:ext cx="3733800" cy="830402"/>
          </a:xfrm>
        </p:spPr>
        <p:txBody>
          <a:bodyPr>
            <a:normAutofit fontScale="90000"/>
          </a:bodyPr>
          <a:lstStyle/>
          <a:p>
            <a:r>
              <a:rPr lang="en-US" dirty="0">
                <a:solidFill>
                  <a:srgbClr val="C66210"/>
                </a:solidFill>
              </a:rPr>
              <a:t>Data Cleaning</a:t>
            </a:r>
          </a:p>
        </p:txBody>
      </p:sp>
      <p:sp>
        <p:nvSpPr>
          <p:cNvPr id="3" name="Content Placeholder 2">
            <a:extLst>
              <a:ext uri="{FF2B5EF4-FFF2-40B4-BE49-F238E27FC236}">
                <a16:creationId xmlns:a16="http://schemas.microsoft.com/office/drawing/2014/main" id="{B34CC487-D767-201C-39BF-91DB002863FF}"/>
              </a:ext>
            </a:extLst>
          </p:cNvPr>
          <p:cNvSpPr>
            <a:spLocks noGrp="1"/>
          </p:cNvSpPr>
          <p:nvPr>
            <p:ph idx="1"/>
          </p:nvPr>
        </p:nvSpPr>
        <p:spPr>
          <a:xfrm>
            <a:off x="609600" y="830402"/>
            <a:ext cx="10972800" cy="5312336"/>
          </a:xfrm>
        </p:spPr>
        <p:txBody>
          <a:bodyPr/>
          <a:lstStyle/>
          <a:p>
            <a:r>
              <a:rPr lang="en-US" sz="1600" dirty="0">
                <a:latin typeface="Calibri" panose="020F0502020204030204" pitchFamily="34" charset="0"/>
                <a:ea typeface="Calibri" panose="020F0502020204030204" pitchFamily="34" charset="0"/>
                <a:cs typeface="Calibri" panose="020F0502020204030204" pitchFamily="34" charset="0"/>
              </a:rPr>
              <a:t>This stage began with creating a working sheet and transforming the datasets presented in different sheets into "Tables". After this we start getting to explore the data and check for any data quality issues.</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Checking NULL values, blanks and Errors.</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Removing duplicates, and irrelevant columns.</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Made sure data is consistent and clean with respect to data type, data format and values used.</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Created “Coffee Type  Full Name” and “Roast Type Full  Name” columns by using IF function.</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Created “Sales” column by calculation and “Coffee Type Name” and “Roast Type Name” columns by using IF function.</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Created “Cost Price” column by calculation with “Unit Price” and “Profit” columns.</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Created “Sales” column by calculation with “Unit Price” and “Quantity” columns.</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Created “COGS” column by calculation with “Cost Price” and “Profit” columns.</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Created “Profit” column by calculation with “Sales” and “COGS” columns.</a:t>
            </a:r>
          </a:p>
          <a:p>
            <a:pPr>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Created “Gross Profit” column by calculation with “Profit” and “Sales” columns.</a:t>
            </a:r>
          </a:p>
          <a:p>
            <a:pPr>
              <a:buFont typeface="+mj-lt"/>
              <a:buAutoNum type="arabicPeriod"/>
            </a:pPr>
            <a:endParaRPr lang="en-US" sz="1600" dirty="0"/>
          </a:p>
          <a:p>
            <a:pPr>
              <a:buFont typeface="+mj-lt"/>
              <a:buAutoNum type="arabicPeriod"/>
            </a:pPr>
            <a:endParaRPr lang="en-US" sz="1400" dirty="0"/>
          </a:p>
          <a:p>
            <a:pPr>
              <a:buFont typeface="+mj-lt"/>
              <a:buAutoNum type="arabicPeriod"/>
            </a:pPr>
            <a:endParaRPr lang="en-US" sz="1400" dirty="0"/>
          </a:p>
          <a:p>
            <a:pPr>
              <a:buFont typeface="+mj-lt"/>
              <a:buAutoNum type="arabicPeriod"/>
            </a:pPr>
            <a:endParaRPr lang="en-US" sz="1400" dirty="0"/>
          </a:p>
          <a:p>
            <a:pPr>
              <a:buFont typeface="+mj-lt"/>
              <a:buAutoNum type="arabicPeriod"/>
            </a:pPr>
            <a:endParaRPr lang="en-US" sz="1400" dirty="0"/>
          </a:p>
        </p:txBody>
      </p:sp>
    </p:spTree>
    <p:extLst>
      <p:ext uri="{BB962C8B-B14F-4D97-AF65-F5344CB8AC3E}">
        <p14:creationId xmlns:p14="http://schemas.microsoft.com/office/powerpoint/2010/main" val="4034751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BAE8-144E-0064-3743-794B5FE81C4E}"/>
              </a:ext>
            </a:extLst>
          </p:cNvPr>
          <p:cNvSpPr>
            <a:spLocks noGrp="1"/>
          </p:cNvSpPr>
          <p:nvPr>
            <p:ph type="title"/>
          </p:nvPr>
        </p:nvSpPr>
        <p:spPr>
          <a:xfrm>
            <a:off x="3377045" y="293133"/>
            <a:ext cx="5437909" cy="705711"/>
          </a:xfrm>
        </p:spPr>
        <p:txBody>
          <a:bodyPr>
            <a:normAutofit fontScale="90000"/>
          </a:bodyPr>
          <a:lstStyle/>
          <a:p>
            <a:r>
              <a:rPr lang="en-US" dirty="0">
                <a:solidFill>
                  <a:srgbClr val="C66210"/>
                </a:solidFill>
              </a:rPr>
              <a:t>Business Questions</a:t>
            </a:r>
          </a:p>
        </p:txBody>
      </p:sp>
      <p:sp>
        <p:nvSpPr>
          <p:cNvPr id="5" name="Content Placeholder 4">
            <a:extLst>
              <a:ext uri="{FF2B5EF4-FFF2-40B4-BE49-F238E27FC236}">
                <a16:creationId xmlns:a16="http://schemas.microsoft.com/office/drawing/2014/main" id="{4C83A9A5-3D95-265C-6D6C-4CF0319CF87D}"/>
              </a:ext>
            </a:extLst>
          </p:cNvPr>
          <p:cNvSpPr>
            <a:spLocks noGrp="1"/>
          </p:cNvSpPr>
          <p:nvPr>
            <p:ph idx="1"/>
          </p:nvPr>
        </p:nvSpPr>
        <p:spPr>
          <a:xfrm>
            <a:off x="609600" y="1108364"/>
            <a:ext cx="10972800" cy="4849091"/>
          </a:xfrm>
        </p:spPr>
        <p:txBody>
          <a:bodyPr/>
          <a:lstStyle/>
          <a:p>
            <a:r>
              <a:rPr lang="en-US" dirty="0"/>
              <a:t> </a:t>
            </a:r>
          </a:p>
        </p:txBody>
      </p:sp>
      <p:sp>
        <p:nvSpPr>
          <p:cNvPr id="6" name="TextBox 5">
            <a:extLst>
              <a:ext uri="{FF2B5EF4-FFF2-40B4-BE49-F238E27FC236}">
                <a16:creationId xmlns:a16="http://schemas.microsoft.com/office/drawing/2014/main" id="{AB72932A-5CDF-43EB-4933-98B46E2CB850}"/>
              </a:ext>
            </a:extLst>
          </p:cNvPr>
          <p:cNvSpPr txBox="1"/>
          <p:nvPr/>
        </p:nvSpPr>
        <p:spPr>
          <a:xfrm>
            <a:off x="1551708" y="1219200"/>
            <a:ext cx="10030691" cy="646331"/>
          </a:xfrm>
          <a:prstGeom prst="rect">
            <a:avLst/>
          </a:prstGeom>
          <a:noFill/>
        </p:spPr>
        <p:txBody>
          <a:bodyPr wrap="square" rtlCol="0">
            <a:spAutoFit/>
          </a:bodyPr>
          <a:lstStyle/>
          <a:p>
            <a:r>
              <a:rPr lang="en-US" dirty="0"/>
              <a:t>Year on Year change of the customer frequency for all the countries all together . In 2021 frequency increased touched its peak whereas it dropped in 2022.</a:t>
            </a:r>
          </a:p>
        </p:txBody>
      </p:sp>
      <p:graphicFrame>
        <p:nvGraphicFramePr>
          <p:cNvPr id="7" name="Chart 6">
            <a:extLst>
              <a:ext uri="{FF2B5EF4-FFF2-40B4-BE49-F238E27FC236}">
                <a16:creationId xmlns:a16="http://schemas.microsoft.com/office/drawing/2014/main" id="{053B27AF-A6C1-27A1-E64D-591D737827D0}"/>
              </a:ext>
            </a:extLst>
          </p:cNvPr>
          <p:cNvGraphicFramePr>
            <a:graphicFrameLocks/>
          </p:cNvGraphicFramePr>
          <p:nvPr>
            <p:extLst>
              <p:ext uri="{D42A27DB-BD31-4B8C-83A1-F6EECF244321}">
                <p14:modId xmlns:p14="http://schemas.microsoft.com/office/powerpoint/2010/main" val="1331675755"/>
              </p:ext>
            </p:extLst>
          </p:nvPr>
        </p:nvGraphicFramePr>
        <p:xfrm>
          <a:off x="4115666" y="2662238"/>
          <a:ext cx="6524625" cy="3404737"/>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C7B6953E-CC6D-D3F5-1C63-44196D8B2318}"/>
              </a:ext>
            </a:extLst>
          </p:cNvPr>
          <p:cNvPicPr>
            <a:picLocks noChangeAspect="1"/>
          </p:cNvPicPr>
          <p:nvPr/>
        </p:nvPicPr>
        <p:blipFill>
          <a:blip r:embed="rId3"/>
          <a:stretch>
            <a:fillRect/>
          </a:stretch>
        </p:blipFill>
        <p:spPr>
          <a:xfrm>
            <a:off x="1399309" y="2662238"/>
            <a:ext cx="2164027" cy="2103726"/>
          </a:xfrm>
          <a:prstGeom prst="rect">
            <a:avLst/>
          </a:prstGeom>
          <a:ln>
            <a:solidFill>
              <a:schemeClr val="tx2">
                <a:lumMod val="50000"/>
              </a:schemeClr>
            </a:solidFill>
          </a:ln>
        </p:spPr>
      </p:pic>
    </p:spTree>
    <p:extLst>
      <p:ext uri="{BB962C8B-B14F-4D97-AF65-F5344CB8AC3E}">
        <p14:creationId xmlns:p14="http://schemas.microsoft.com/office/powerpoint/2010/main" val="1737179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BAE8-144E-0064-3743-794B5FE81C4E}"/>
              </a:ext>
            </a:extLst>
          </p:cNvPr>
          <p:cNvSpPr>
            <a:spLocks noGrp="1"/>
          </p:cNvSpPr>
          <p:nvPr>
            <p:ph type="title"/>
          </p:nvPr>
        </p:nvSpPr>
        <p:spPr>
          <a:xfrm>
            <a:off x="3377045" y="293133"/>
            <a:ext cx="5437909" cy="705711"/>
          </a:xfrm>
        </p:spPr>
        <p:txBody>
          <a:bodyPr>
            <a:normAutofit fontScale="90000"/>
          </a:bodyPr>
          <a:lstStyle/>
          <a:p>
            <a:r>
              <a:rPr lang="en-US" dirty="0">
                <a:solidFill>
                  <a:srgbClr val="C66210"/>
                </a:solidFill>
              </a:rPr>
              <a:t>Business Questions</a:t>
            </a:r>
          </a:p>
        </p:txBody>
      </p:sp>
      <p:sp>
        <p:nvSpPr>
          <p:cNvPr id="5" name="Content Placeholder 4">
            <a:extLst>
              <a:ext uri="{FF2B5EF4-FFF2-40B4-BE49-F238E27FC236}">
                <a16:creationId xmlns:a16="http://schemas.microsoft.com/office/drawing/2014/main" id="{4C83A9A5-3D95-265C-6D6C-4CF0319CF87D}"/>
              </a:ext>
            </a:extLst>
          </p:cNvPr>
          <p:cNvSpPr>
            <a:spLocks noGrp="1"/>
          </p:cNvSpPr>
          <p:nvPr>
            <p:ph idx="1"/>
          </p:nvPr>
        </p:nvSpPr>
        <p:spPr>
          <a:xfrm>
            <a:off x="609600" y="1108364"/>
            <a:ext cx="10972800" cy="4849091"/>
          </a:xfrm>
        </p:spPr>
        <p:txBody>
          <a:bodyPr/>
          <a:lstStyle/>
          <a:p>
            <a:r>
              <a:rPr lang="en-US" dirty="0"/>
              <a:t> </a:t>
            </a:r>
          </a:p>
        </p:txBody>
      </p:sp>
      <p:sp>
        <p:nvSpPr>
          <p:cNvPr id="6" name="TextBox 5">
            <a:extLst>
              <a:ext uri="{FF2B5EF4-FFF2-40B4-BE49-F238E27FC236}">
                <a16:creationId xmlns:a16="http://schemas.microsoft.com/office/drawing/2014/main" id="{AB72932A-5CDF-43EB-4933-98B46E2CB850}"/>
              </a:ext>
            </a:extLst>
          </p:cNvPr>
          <p:cNvSpPr txBox="1"/>
          <p:nvPr/>
        </p:nvSpPr>
        <p:spPr>
          <a:xfrm>
            <a:off x="1551708" y="1219200"/>
            <a:ext cx="9866169" cy="646331"/>
          </a:xfrm>
          <a:prstGeom prst="rect">
            <a:avLst/>
          </a:prstGeom>
          <a:noFill/>
        </p:spPr>
        <p:txBody>
          <a:bodyPr wrap="square" rtlCol="0">
            <a:spAutoFit/>
          </a:bodyPr>
          <a:lstStyle/>
          <a:p>
            <a:r>
              <a:rPr lang="en-US" dirty="0"/>
              <a:t>Total sales distribution of all the coffee types  throughout the years in all countries. Robusta Light roast coffee type stands out of all .</a:t>
            </a:r>
          </a:p>
        </p:txBody>
      </p:sp>
      <p:pic>
        <p:nvPicPr>
          <p:cNvPr id="9" name="Picture 8">
            <a:extLst>
              <a:ext uri="{FF2B5EF4-FFF2-40B4-BE49-F238E27FC236}">
                <a16:creationId xmlns:a16="http://schemas.microsoft.com/office/drawing/2014/main" id="{C7B6953E-CC6D-D3F5-1C63-44196D8B23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6971" y="3024438"/>
            <a:ext cx="4975514" cy="1968032"/>
          </a:xfrm>
          <a:prstGeom prst="rect">
            <a:avLst/>
          </a:prstGeom>
          <a:ln>
            <a:solidFill>
              <a:schemeClr val="tx2">
                <a:lumMod val="50000"/>
              </a:schemeClr>
            </a:solidFill>
          </a:ln>
        </p:spPr>
      </p:pic>
      <p:graphicFrame>
        <p:nvGraphicFramePr>
          <p:cNvPr id="3" name="Chart 2">
            <a:extLst>
              <a:ext uri="{FF2B5EF4-FFF2-40B4-BE49-F238E27FC236}">
                <a16:creationId xmlns:a16="http://schemas.microsoft.com/office/drawing/2014/main" id="{E4BF0FA2-1BAE-082C-A501-35369A66DAAC}"/>
              </a:ext>
            </a:extLst>
          </p:cNvPr>
          <p:cNvGraphicFramePr>
            <a:graphicFrameLocks/>
          </p:cNvGraphicFramePr>
          <p:nvPr>
            <p:extLst>
              <p:ext uri="{D42A27DB-BD31-4B8C-83A1-F6EECF244321}">
                <p14:modId xmlns:p14="http://schemas.microsoft.com/office/powerpoint/2010/main" val="4189894838"/>
              </p:ext>
            </p:extLst>
          </p:nvPr>
        </p:nvGraphicFramePr>
        <p:xfrm>
          <a:off x="6442364" y="2399739"/>
          <a:ext cx="4975514" cy="28205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4915413"/>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Override1.xml><?xml version="1.0" encoding="utf-8"?>
<a:themeOverride xmlns:a="http://schemas.openxmlformats.org/drawingml/2006/main">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themeOverride>
</file>

<file path=ppt/theme/themeOverride2.xml><?xml version="1.0" encoding="utf-8"?>
<a:themeOverride xmlns:a="http://schemas.openxmlformats.org/drawingml/2006/main">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themeOverride>
</file>

<file path=ppt/theme/themeOverride3.xml><?xml version="1.0" encoding="utf-8"?>
<a:themeOverride xmlns:a="http://schemas.openxmlformats.org/drawingml/2006/main">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themeOverride>
</file>

<file path=docProps/app.xml><?xml version="1.0" encoding="utf-8"?>
<Properties xmlns="http://schemas.openxmlformats.org/officeDocument/2006/extended-properties" xmlns:vt="http://schemas.openxmlformats.org/officeDocument/2006/docPropsVTypes">
  <Template/>
  <TotalTime>1668</TotalTime>
  <Words>1312</Words>
  <Application>Microsoft Office PowerPoint</Application>
  <PresentationFormat>Widescreen</PresentationFormat>
  <Paragraphs>143</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Calibri</vt:lpstr>
      <vt:lpstr>Consolas</vt:lpstr>
      <vt:lpstr>Posterama</vt:lpstr>
      <vt:lpstr>SegoeUIVariable</vt:lpstr>
      <vt:lpstr>SplashVTI</vt:lpstr>
      <vt:lpstr>PowerPoint Presentation</vt:lpstr>
      <vt:lpstr>INDEX</vt:lpstr>
      <vt:lpstr>Introduction</vt:lpstr>
      <vt:lpstr>Objective</vt:lpstr>
      <vt:lpstr>Overview Of all data</vt:lpstr>
      <vt:lpstr>Data Pre Processing task</vt:lpstr>
      <vt:lpstr>Data Cleaning</vt:lpstr>
      <vt:lpstr>Business Questions</vt:lpstr>
      <vt:lpstr>Business Questions</vt:lpstr>
      <vt:lpstr>Business Questions</vt:lpstr>
      <vt:lpstr>Business Questions</vt:lpstr>
      <vt:lpstr>Business Questions</vt:lpstr>
      <vt:lpstr>Business Questions</vt:lpstr>
      <vt:lpstr>Business Questions</vt:lpstr>
      <vt:lpstr>Business Insights</vt:lpstr>
      <vt:lpstr>Recommendation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Sandeep</dc:creator>
  <cp:lastModifiedBy>Sandeep Ray</cp:lastModifiedBy>
  <cp:revision>17</cp:revision>
  <dcterms:created xsi:type="dcterms:W3CDTF">2024-02-10T07:40:52Z</dcterms:created>
  <dcterms:modified xsi:type="dcterms:W3CDTF">2024-07-11T10:36:55Z</dcterms:modified>
</cp:coreProperties>
</file>